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89" r:id="rId2"/>
    <p:sldId id="292" r:id="rId3"/>
    <p:sldId id="293" r:id="rId4"/>
    <p:sldId id="295" r:id="rId5"/>
    <p:sldId id="294" r:id="rId6"/>
    <p:sldId id="296" r:id="rId7"/>
    <p:sldId id="298" r:id="rId8"/>
    <p:sldId id="297" r:id="rId9"/>
    <p:sldId id="299" r:id="rId10"/>
    <p:sldId id="300" r:id="rId11"/>
    <p:sldId id="291" r:id="rId12"/>
    <p:sldId id="301" r:id="rId13"/>
    <p:sldId id="302" r:id="rId14"/>
    <p:sldId id="303" r:id="rId15"/>
    <p:sldId id="304" r:id="rId16"/>
    <p:sldId id="305" r:id="rId17"/>
    <p:sldId id="306" r:id="rId18"/>
    <p:sldId id="307" r:id="rId19"/>
    <p:sldId id="308" r:id="rId20"/>
    <p:sldId id="309" r:id="rId21"/>
    <p:sldId id="310" r:id="rId22"/>
    <p:sldId id="290"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60"/>
  </p:normalViewPr>
  <p:slideViewPr>
    <p:cSldViewPr>
      <p:cViewPr varScale="1">
        <p:scale>
          <a:sx n="64" d="100"/>
          <a:sy n="64" d="100"/>
        </p:scale>
        <p:origin x="1488"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FFEAED-5D72-4558-B30A-CBE3DC4BB806}" type="datetimeFigureOut">
              <a:rPr lang="en-US" smtClean="0"/>
              <a:t>2/26/2025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4B3E41-100D-478F-B28A-0C1A287F8DB8}" type="slidenum">
              <a:rPr lang="en-US" smtClean="0"/>
              <a:t>‹#›</a:t>
            </a:fld>
            <a:endParaRPr lang="en-US"/>
          </a:p>
        </p:txBody>
      </p:sp>
    </p:spTree>
    <p:extLst>
      <p:ext uri="{BB962C8B-B14F-4D97-AF65-F5344CB8AC3E}">
        <p14:creationId xmlns:p14="http://schemas.microsoft.com/office/powerpoint/2010/main" val="3509434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E7730D-E5D0-4B67-B073-7B487A05C81E}" type="slidenum">
              <a:rPr lang="en-US" smtClean="0"/>
              <a:t>1</a:t>
            </a:fld>
            <a:endParaRPr lang="en-US"/>
          </a:p>
        </p:txBody>
      </p:sp>
    </p:spTree>
    <p:extLst>
      <p:ext uri="{BB962C8B-B14F-4D97-AF65-F5344CB8AC3E}">
        <p14:creationId xmlns:p14="http://schemas.microsoft.com/office/powerpoint/2010/main" val="4234665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9A5B5D3-0818-42A8-A525-D338841E75FF}"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1090463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A5B5D3-0818-42A8-A525-D338841E75FF}"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837915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A5B5D3-0818-42A8-A525-D338841E75FF}"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1138375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A5B5D3-0818-42A8-A525-D338841E75FF}"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615853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9A5B5D3-0818-42A8-A525-D338841E75FF}"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1591622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9A5B5D3-0818-42A8-A525-D338841E75FF}" type="datetimeFigureOut">
              <a:rPr lang="en-US" smtClean="0"/>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3480560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9A5B5D3-0818-42A8-A525-D338841E75FF}" type="datetimeFigureOut">
              <a:rPr lang="en-US" smtClean="0"/>
              <a:t>2/26/2025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1223395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9A5B5D3-0818-42A8-A525-D338841E75FF}" type="datetimeFigureOut">
              <a:rPr lang="en-US" smtClean="0"/>
              <a:t>2/26/2025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3928110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A5B5D3-0818-42A8-A525-D338841E75FF}" type="datetimeFigureOut">
              <a:rPr lang="en-US" smtClean="0"/>
              <a:t>2/26/2025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90853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A5B5D3-0818-42A8-A525-D338841E75FF}" type="datetimeFigureOut">
              <a:rPr lang="en-US" smtClean="0"/>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2094603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A5B5D3-0818-42A8-A525-D338841E75FF}" type="datetimeFigureOut">
              <a:rPr lang="en-US" smtClean="0"/>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1122380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A5B5D3-0818-42A8-A525-D338841E75FF}" type="datetimeFigureOut">
              <a:rPr lang="en-US" smtClean="0"/>
              <a:t>2/26/2025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5820B1-88BC-48D5-82AA-6BF87A7F2CC2}" type="slidenum">
              <a:rPr lang="en-US" smtClean="0"/>
              <a:t>‹#›</a:t>
            </a:fld>
            <a:endParaRPr lang="en-US"/>
          </a:p>
        </p:txBody>
      </p:sp>
    </p:spTree>
    <p:extLst>
      <p:ext uri="{BB962C8B-B14F-4D97-AF65-F5344CB8AC3E}">
        <p14:creationId xmlns:p14="http://schemas.microsoft.com/office/powerpoint/2010/main" val="569999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5.wmf"/></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gif"/><Relationship Id="rId7" Type="http://schemas.openxmlformats.org/officeDocument/2006/relationships/image" Target="../media/image24.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microsoft.com/office/2007/relationships/hdphoto" Target="../media/hdphoto3.wdp"/><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7.xml"/><Relationship Id="rId5" Type="http://schemas.openxmlformats.org/officeDocument/2006/relationships/image" Target="../media/image10.gif"/><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661358"/>
            <a:ext cx="7772400" cy="507831"/>
          </a:xfrm>
          <a:prstGeom prst="rect">
            <a:avLst/>
          </a:prstGeom>
          <a:noFill/>
        </p:spPr>
        <p:txBody>
          <a:bodyPr wrap="square" rtlCol="0">
            <a:spAutoFit/>
          </a:bodyPr>
          <a:lstStyle/>
          <a:p>
            <a:pPr algn="ctr"/>
            <a:r>
              <a:rPr lang="en-US" sz="2700" b="1" dirty="0" smtClean="0">
                <a:latin typeface="Times New Roman" pitchFamily="18" charset="0"/>
                <a:cs typeface="Times New Roman" pitchFamily="18" charset="0"/>
              </a:rPr>
              <a:t>Heat and Thermodynamics</a:t>
            </a:r>
            <a:endParaRPr lang="en-US" sz="2700" b="1" dirty="0">
              <a:latin typeface="Times New Roman" pitchFamily="18" charset="0"/>
              <a:cs typeface="Times New Roman" pitchFamily="18" charset="0"/>
            </a:endParaRPr>
          </a:p>
        </p:txBody>
      </p:sp>
      <p:sp>
        <p:nvSpPr>
          <p:cNvPr id="3" name="TextBox 2"/>
          <p:cNvSpPr txBox="1"/>
          <p:nvPr/>
        </p:nvSpPr>
        <p:spPr>
          <a:xfrm>
            <a:off x="3366797" y="2611320"/>
            <a:ext cx="2603406" cy="2377574"/>
          </a:xfrm>
          <a:prstGeom prst="rect">
            <a:avLst/>
          </a:prstGeom>
          <a:noFill/>
        </p:spPr>
        <p:txBody>
          <a:bodyPr wrap="square" rtlCol="0">
            <a:spAutoFit/>
          </a:bodyPr>
          <a:lstStyle/>
          <a:p>
            <a:pPr algn="ctr"/>
            <a:r>
              <a:rPr lang="en-US" sz="1650" dirty="0" smtClean="0">
                <a:latin typeface="Times New Roman" pitchFamily="18" charset="0"/>
                <a:cs typeface="Times New Roman" pitchFamily="18" charset="0"/>
              </a:rPr>
              <a:t>Dr. Md</a:t>
            </a:r>
            <a:r>
              <a:rPr lang="en-US" sz="1650" dirty="0">
                <a:latin typeface="Times New Roman" pitchFamily="18" charset="0"/>
                <a:cs typeface="Times New Roman" pitchFamily="18" charset="0"/>
              </a:rPr>
              <a:t>. </a:t>
            </a:r>
            <a:r>
              <a:rPr lang="en-US" sz="1650" dirty="0" err="1">
                <a:latin typeface="Times New Roman" pitchFamily="18" charset="0"/>
                <a:cs typeface="Times New Roman" pitchFamily="18" charset="0"/>
              </a:rPr>
              <a:t>Anisur</a:t>
            </a:r>
            <a:r>
              <a:rPr lang="en-US" sz="1650" dirty="0">
                <a:latin typeface="Times New Roman" pitchFamily="18" charset="0"/>
                <a:cs typeface="Times New Roman" pitchFamily="18" charset="0"/>
              </a:rPr>
              <a:t> Rahman</a:t>
            </a:r>
          </a:p>
          <a:p>
            <a:pPr algn="ctr"/>
            <a:r>
              <a:rPr lang="en-US" sz="1650" dirty="0">
                <a:latin typeface="Times New Roman" pitchFamily="18" charset="0"/>
                <a:cs typeface="Times New Roman" pitchFamily="18" charset="0"/>
              </a:rPr>
              <a:t>Assistant Professor (Physics)</a:t>
            </a:r>
          </a:p>
          <a:p>
            <a:pPr algn="ctr"/>
            <a:endParaRPr lang="en-US" sz="1350" dirty="0">
              <a:latin typeface="Times New Roman" pitchFamily="18" charset="0"/>
              <a:cs typeface="Times New Roman" pitchFamily="18" charset="0"/>
            </a:endParaRPr>
          </a:p>
          <a:p>
            <a:pPr algn="ctr"/>
            <a:endParaRPr lang="en-US" sz="1350" dirty="0">
              <a:latin typeface="Times New Roman" pitchFamily="18" charset="0"/>
              <a:cs typeface="Times New Roman" pitchFamily="18" charset="0"/>
            </a:endParaRPr>
          </a:p>
          <a:p>
            <a:pPr algn="ctr"/>
            <a:endParaRPr lang="en-US" sz="1350" dirty="0">
              <a:latin typeface="Times New Roman" pitchFamily="18" charset="0"/>
              <a:cs typeface="Times New Roman" pitchFamily="18" charset="0"/>
            </a:endParaRPr>
          </a:p>
          <a:p>
            <a:pPr algn="ctr"/>
            <a:endParaRPr lang="en-US" sz="1350" dirty="0">
              <a:latin typeface="Times New Roman" pitchFamily="18" charset="0"/>
              <a:cs typeface="Times New Roman" pitchFamily="18" charset="0"/>
            </a:endParaRPr>
          </a:p>
          <a:p>
            <a:pPr algn="ctr"/>
            <a:endParaRPr lang="en-US" sz="1350" dirty="0">
              <a:latin typeface="Times New Roman" pitchFamily="18" charset="0"/>
              <a:cs typeface="Times New Roman" pitchFamily="18" charset="0"/>
            </a:endParaRPr>
          </a:p>
          <a:p>
            <a:pPr algn="ctr"/>
            <a:endParaRPr lang="en-US" sz="1350"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University of Asia Pacific</a:t>
            </a:r>
          </a:p>
        </p:txBody>
      </p:sp>
      <p:sp>
        <p:nvSpPr>
          <p:cNvPr id="7" name="Slide Number Placeholder 6"/>
          <p:cNvSpPr>
            <a:spLocks noGrp="1"/>
          </p:cNvSpPr>
          <p:nvPr>
            <p:ph type="sldNum" sz="quarter" idx="12"/>
          </p:nvPr>
        </p:nvSpPr>
        <p:spPr/>
        <p:txBody>
          <a:bodyPr/>
          <a:lstStyle/>
          <a:p>
            <a:fld id="{CC5DE05E-FECD-4B84-8758-B62159AE60FE}" type="slidenum">
              <a:rPr lang="en-US" smtClean="0"/>
              <a:t>1</a:t>
            </a:fld>
            <a:endParaRPr lang="en-US" dirty="0"/>
          </a:p>
        </p:txBody>
      </p:sp>
      <p:sp>
        <p:nvSpPr>
          <p:cNvPr id="5" name="TextBox 4"/>
          <p:cNvSpPr txBox="1"/>
          <p:nvPr/>
        </p:nvSpPr>
        <p:spPr>
          <a:xfrm>
            <a:off x="3669789" y="4856207"/>
            <a:ext cx="1816612" cy="346249"/>
          </a:xfrm>
          <a:prstGeom prst="rect">
            <a:avLst/>
          </a:prstGeom>
          <a:noFill/>
        </p:spPr>
        <p:txBody>
          <a:bodyPr wrap="square" rtlCol="0">
            <a:spAutoFit/>
          </a:bodyPr>
          <a:lstStyle/>
          <a:p>
            <a:r>
              <a:rPr lang="en-US" sz="1650" dirty="0">
                <a:latin typeface="Times New Roman" pitchFamily="18" charset="0"/>
                <a:cs typeface="Times New Roman" pitchFamily="18" charset="0"/>
              </a:rPr>
              <a:t>Dhaka, Bangladesh</a:t>
            </a:r>
          </a:p>
        </p:txBody>
      </p:sp>
      <p:pic>
        <p:nvPicPr>
          <p:cNvPr id="8" name="Picture 7"/>
          <p:cNvPicPr>
            <a:picLocks noChangeAspect="1"/>
          </p:cNvPicPr>
          <p:nvPr/>
        </p:nvPicPr>
        <p:blipFill>
          <a:blip r:embed="rId3"/>
          <a:stretch>
            <a:fillRect/>
          </a:stretch>
        </p:blipFill>
        <p:spPr>
          <a:xfrm>
            <a:off x="4157639" y="3528117"/>
            <a:ext cx="1021721" cy="1021721"/>
          </a:xfrm>
          <a:prstGeom prst="rect">
            <a:avLst/>
          </a:prstGeom>
        </p:spPr>
      </p:pic>
    </p:spTree>
    <p:extLst>
      <p:ext uri="{BB962C8B-B14F-4D97-AF65-F5344CB8AC3E}">
        <p14:creationId xmlns:p14="http://schemas.microsoft.com/office/powerpoint/2010/main" val="24027679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5206" y="232838"/>
            <a:ext cx="8656666" cy="1538883"/>
          </a:xfrm>
          <a:prstGeom prst="rect">
            <a:avLst/>
          </a:prstGeom>
        </p:spPr>
        <p:txBody>
          <a:bodyPr wrap="square">
            <a:spAutoFit/>
          </a:bodyPr>
          <a:lstStyle/>
          <a:p>
            <a:pPr algn="just"/>
            <a:r>
              <a:rPr lang="en-US" sz="2400" b="1" dirty="0">
                <a:solidFill>
                  <a:srgbClr val="C00000"/>
                </a:solidFill>
                <a:latin typeface="Times New Roman" pitchFamily="18" charset="0"/>
                <a:cs typeface="Times New Roman" pitchFamily="18" charset="0"/>
              </a:rPr>
              <a:t>S</a:t>
            </a:r>
            <a:r>
              <a:rPr lang="en-US" sz="2200" b="1" dirty="0">
                <a:solidFill>
                  <a:srgbClr val="C00000"/>
                </a:solidFill>
                <a:latin typeface="Times New Roman" pitchFamily="18" charset="0"/>
                <a:cs typeface="Times New Roman" pitchFamily="18" charset="0"/>
              </a:rPr>
              <a:t>tate </a:t>
            </a:r>
            <a:r>
              <a:rPr lang="en-US" sz="2200" b="1" dirty="0" smtClean="0">
                <a:solidFill>
                  <a:srgbClr val="C00000"/>
                </a:solidFill>
                <a:latin typeface="Times New Roman" pitchFamily="18" charset="0"/>
                <a:cs typeface="Times New Roman" pitchFamily="18" charset="0"/>
              </a:rPr>
              <a:t>function: </a:t>
            </a:r>
            <a:r>
              <a:rPr lang="en-US" sz="2400" dirty="0">
                <a:solidFill>
                  <a:srgbClr val="7030A0"/>
                </a:solidFill>
                <a:latin typeface="Times New Roman" pitchFamily="18" charset="0"/>
                <a:cs typeface="Times New Roman" pitchFamily="18" charset="0"/>
              </a:rPr>
              <a:t>Mass, pressure, density, energy, temperature, volume, enthalpy, entropy, Gibbs free energy and chemical composition </a:t>
            </a:r>
            <a:r>
              <a:rPr lang="en-US" sz="2400" dirty="0">
                <a:latin typeface="Times New Roman" pitchFamily="18" charset="0"/>
                <a:cs typeface="Times New Roman" pitchFamily="18" charset="0"/>
              </a:rPr>
              <a:t>are all examples of state functions in thermochemistry.</a:t>
            </a:r>
          </a:p>
          <a:p>
            <a:r>
              <a:rPr lang="en-US" sz="2200" b="1" dirty="0" smtClean="0">
                <a:solidFill>
                  <a:srgbClr val="C00000"/>
                </a:solidFill>
                <a:latin typeface="Times New Roman" pitchFamily="18" charset="0"/>
                <a:cs typeface="Times New Roman" pitchFamily="18" charset="0"/>
              </a:rPr>
              <a:t> </a:t>
            </a:r>
            <a:r>
              <a:rPr lang="en-US" sz="2200" dirty="0">
                <a:solidFill>
                  <a:srgbClr val="C00000"/>
                </a:solidFill>
                <a:latin typeface="Times New Roman" pitchFamily="18" charset="0"/>
                <a:cs typeface="Times New Roman" pitchFamily="18" charset="0"/>
              </a:rPr>
              <a:t> </a:t>
            </a:r>
          </a:p>
        </p:txBody>
      </p:sp>
      <p:sp>
        <p:nvSpPr>
          <p:cNvPr id="3" name="Rectangle 2"/>
          <p:cNvSpPr/>
          <p:nvPr/>
        </p:nvSpPr>
        <p:spPr>
          <a:xfrm>
            <a:off x="242695" y="1491345"/>
            <a:ext cx="8794972" cy="1200329"/>
          </a:xfrm>
          <a:prstGeom prst="rect">
            <a:avLst/>
          </a:prstGeom>
        </p:spPr>
        <p:txBody>
          <a:bodyPr wrap="square">
            <a:spAutoFit/>
          </a:bodyPr>
          <a:lstStyle/>
          <a:p>
            <a:pPr algn="just"/>
            <a:r>
              <a:rPr lang="en-US" sz="2400" b="1" dirty="0" smtClean="0">
                <a:solidFill>
                  <a:srgbClr val="C00000"/>
                </a:solidFill>
                <a:latin typeface="Times New Roman" pitchFamily="18" charset="0"/>
                <a:cs typeface="Times New Roman" pitchFamily="18" charset="0"/>
              </a:rPr>
              <a:t>P</a:t>
            </a:r>
            <a:r>
              <a:rPr lang="en-US" sz="2200" b="1" dirty="0" smtClean="0">
                <a:solidFill>
                  <a:srgbClr val="C00000"/>
                </a:solidFill>
                <a:latin typeface="Times New Roman" pitchFamily="18" charset="0"/>
                <a:cs typeface="Times New Roman" pitchFamily="18" charset="0"/>
              </a:rPr>
              <a:t>ath function: </a:t>
            </a:r>
            <a:r>
              <a:rPr lang="en-US" sz="2400" dirty="0">
                <a:solidFill>
                  <a:srgbClr val="0000FF"/>
                </a:solidFill>
                <a:latin typeface="Times New Roman" pitchFamily="18" charset="0"/>
                <a:cs typeface="Times New Roman" pitchFamily="18" charset="0"/>
              </a:rPr>
              <a:t>Heat and work are the path functions</a:t>
            </a:r>
            <a:r>
              <a:rPr lang="en-US" sz="2400" dirty="0">
                <a:latin typeface="Times New Roman" pitchFamily="18" charset="0"/>
                <a:cs typeface="Times New Roman" pitchFamily="18" charset="0"/>
              </a:rPr>
              <a:t>. Path function means a quantity that only depends on the path but not on initial and final States</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5" name="Rectangle 4"/>
          <p:cNvSpPr/>
          <p:nvPr/>
        </p:nvSpPr>
        <p:spPr>
          <a:xfrm>
            <a:off x="225206" y="1992672"/>
            <a:ext cx="8656666" cy="369332"/>
          </a:xfrm>
          <a:prstGeom prst="rect">
            <a:avLst/>
          </a:prstGeom>
        </p:spPr>
        <p:txBody>
          <a:bodyPr wrap="square">
            <a:spAutoFit/>
          </a:bodyPr>
          <a:lstStyle/>
          <a:p>
            <a:pPr algn="just"/>
            <a:r>
              <a:rPr lang="en-US" dirty="0">
                <a:latin typeface="Times New Roman" pitchFamily="18" charset="0"/>
                <a:cs typeface="Times New Roman" pitchFamily="18" charset="0"/>
              </a:rPr>
              <a:t> </a:t>
            </a:r>
          </a:p>
        </p:txBody>
      </p:sp>
      <p:sp>
        <p:nvSpPr>
          <p:cNvPr id="10" name="Slide Number Placeholder 9"/>
          <p:cNvSpPr>
            <a:spLocks noGrp="1"/>
          </p:cNvSpPr>
          <p:nvPr>
            <p:ph type="sldNum" sz="quarter" idx="12"/>
          </p:nvPr>
        </p:nvSpPr>
        <p:spPr>
          <a:xfrm>
            <a:off x="6907477" y="5933605"/>
            <a:ext cx="2663590" cy="365125"/>
          </a:xfrm>
        </p:spPr>
        <p:txBody>
          <a:bodyPr/>
          <a:lstStyle/>
          <a:p>
            <a:fld id="{CC5DE05E-FECD-4B84-8758-B62159AE60FE}" type="slidenum">
              <a:rPr lang="en-US" smtClean="0"/>
              <a:t>10</a:t>
            </a:fld>
            <a:endParaRPr lang="en-US" dirty="0"/>
          </a:p>
        </p:txBody>
      </p:sp>
      <p:sp>
        <p:nvSpPr>
          <p:cNvPr id="9" name="Rectangle 8"/>
          <p:cNvSpPr/>
          <p:nvPr/>
        </p:nvSpPr>
        <p:spPr>
          <a:xfrm>
            <a:off x="262682" y="2778895"/>
            <a:ext cx="8619190" cy="3816429"/>
          </a:xfrm>
          <a:prstGeom prst="rect">
            <a:avLst/>
          </a:prstGeom>
        </p:spPr>
        <p:txBody>
          <a:bodyPr wrap="square">
            <a:spAutoFit/>
          </a:bodyPr>
          <a:lstStyle/>
          <a:p>
            <a:pPr algn="just"/>
            <a:r>
              <a:rPr lang="en-US" sz="2200" b="1" dirty="0">
                <a:solidFill>
                  <a:srgbClr val="C00000"/>
                </a:solidFill>
                <a:latin typeface="Times New Roman" panose="02020603050405020304" pitchFamily="18" charset="0"/>
                <a:cs typeface="Times New Roman" pitchFamily="18" charset="0"/>
              </a:rPr>
              <a:t>Internal </a:t>
            </a:r>
            <a:r>
              <a:rPr lang="en-US" sz="2200" b="1" dirty="0" smtClean="0">
                <a:solidFill>
                  <a:srgbClr val="C00000"/>
                </a:solidFill>
                <a:latin typeface="Times New Roman" panose="02020603050405020304" pitchFamily="18" charset="0"/>
                <a:cs typeface="Times New Roman" pitchFamily="18" charset="0"/>
              </a:rPr>
              <a:t>Energy:  </a:t>
            </a:r>
            <a:r>
              <a:rPr lang="en-US" sz="2200" dirty="0" smtClean="0">
                <a:latin typeface="Times New Roman" panose="02020603050405020304" pitchFamily="18" charset="0"/>
                <a:cs typeface="Times New Roman" panose="02020603050405020304" pitchFamily="18" charset="0"/>
              </a:rPr>
              <a:t>The </a:t>
            </a:r>
            <a:r>
              <a:rPr lang="en-US" sz="2200" dirty="0">
                <a:latin typeface="Times New Roman" panose="02020603050405020304" pitchFamily="18" charset="0"/>
                <a:cs typeface="Times New Roman" panose="02020603050405020304" pitchFamily="18" charset="0"/>
              </a:rPr>
              <a:t>internal energy is a state function of a system and its value depends only on the current state of the system. From a non-relativistic microscopic point of view, the internal energy is the sum of the microscopic kinetic and potential energies of the system. </a:t>
            </a:r>
            <a:r>
              <a:rPr lang="en-US" sz="2200" dirty="0">
                <a:solidFill>
                  <a:srgbClr val="0000FF"/>
                </a:solidFill>
                <a:latin typeface="Times New Roman" pitchFamily="18" charset="0"/>
                <a:cs typeface="Times New Roman" pitchFamily="18" charset="0"/>
              </a:rPr>
              <a:t>The microscopic potential energy, </a:t>
            </a:r>
            <a:r>
              <a:rPr lang="en-US" sz="2200" i="1" dirty="0" err="1">
                <a:solidFill>
                  <a:srgbClr val="0000FF"/>
                </a:solidFill>
                <a:latin typeface="Times New Roman" pitchFamily="18" charset="0"/>
                <a:cs typeface="Times New Roman" pitchFamily="18" charset="0"/>
              </a:rPr>
              <a:t>U</a:t>
            </a:r>
            <a:r>
              <a:rPr lang="en-US" sz="2200" baseline="-25000" dirty="0" err="1">
                <a:solidFill>
                  <a:srgbClr val="0000FF"/>
                </a:solidFill>
                <a:latin typeface="Times New Roman" pitchFamily="18" charset="0"/>
                <a:cs typeface="Times New Roman" pitchFamily="18" charset="0"/>
              </a:rPr>
              <a:t>micro</a:t>
            </a:r>
            <a:r>
              <a:rPr lang="en-US" sz="2200" baseline="-25000" dirty="0">
                <a:solidFill>
                  <a:srgbClr val="0000FF"/>
                </a:solidFill>
                <a:latin typeface="Times New Roman" pitchFamily="18" charset="0"/>
                <a:cs typeface="Times New Roman" pitchFamily="18" charset="0"/>
              </a:rPr>
              <a:t> pot</a:t>
            </a:r>
            <a:r>
              <a:rPr lang="en-US" sz="2200" dirty="0">
                <a:solidFill>
                  <a:srgbClr val="0000FF"/>
                </a:solidFill>
                <a:latin typeface="Times New Roman" pitchFamily="18" charset="0"/>
                <a:cs typeface="Times New Roman" pitchFamily="18" charset="0"/>
              </a:rPr>
              <a:t>, is associated with the forces, including </a:t>
            </a:r>
            <a:r>
              <a:rPr lang="en-US" sz="2200" dirty="0" smtClean="0">
                <a:solidFill>
                  <a:srgbClr val="0000FF"/>
                </a:solidFill>
                <a:latin typeface="Times New Roman" pitchFamily="18" charset="0"/>
                <a:cs typeface="Times New Roman" pitchFamily="18" charset="0"/>
              </a:rPr>
              <a:t>the chemical bonds, </a:t>
            </a:r>
            <a:r>
              <a:rPr lang="en-US" sz="2200" dirty="0">
                <a:solidFill>
                  <a:srgbClr val="0000FF"/>
                </a:solidFill>
                <a:latin typeface="Times New Roman" pitchFamily="18" charset="0"/>
                <a:cs typeface="Times New Roman" pitchFamily="18" charset="0"/>
              </a:rPr>
              <a:t>between the particles and the microscopic kinetic energy, </a:t>
            </a:r>
            <a:r>
              <a:rPr lang="en-US" sz="2200" i="1" dirty="0" err="1">
                <a:solidFill>
                  <a:srgbClr val="0000FF"/>
                </a:solidFill>
                <a:latin typeface="Times New Roman" pitchFamily="18" charset="0"/>
                <a:cs typeface="Times New Roman" pitchFamily="18" charset="0"/>
              </a:rPr>
              <a:t>U</a:t>
            </a:r>
            <a:r>
              <a:rPr lang="en-US" sz="2200" baseline="-25000" dirty="0" err="1">
                <a:solidFill>
                  <a:srgbClr val="0000FF"/>
                </a:solidFill>
                <a:latin typeface="Times New Roman" pitchFamily="18" charset="0"/>
                <a:cs typeface="Times New Roman" pitchFamily="18" charset="0"/>
              </a:rPr>
              <a:t>micro</a:t>
            </a:r>
            <a:r>
              <a:rPr lang="en-US" sz="2200" baseline="-25000" dirty="0">
                <a:solidFill>
                  <a:srgbClr val="0000FF"/>
                </a:solidFill>
                <a:latin typeface="Times New Roman" pitchFamily="18" charset="0"/>
                <a:cs typeface="Times New Roman" pitchFamily="18" charset="0"/>
              </a:rPr>
              <a:t> kin</a:t>
            </a:r>
            <a:r>
              <a:rPr lang="en-US" sz="2200" dirty="0">
                <a:solidFill>
                  <a:srgbClr val="0000FF"/>
                </a:solidFill>
                <a:latin typeface="Times New Roman" pitchFamily="18" charset="0"/>
                <a:cs typeface="Times New Roman" pitchFamily="18" charset="0"/>
              </a:rPr>
              <a:t>, is due to the motion of the system's particles (</a:t>
            </a:r>
            <a:r>
              <a:rPr lang="en-US" sz="2200" dirty="0" smtClean="0">
                <a:solidFill>
                  <a:srgbClr val="0000FF"/>
                </a:solidFill>
                <a:latin typeface="Times New Roman" pitchFamily="18" charset="0"/>
                <a:cs typeface="Times New Roman" pitchFamily="18" charset="0"/>
              </a:rPr>
              <a:t>like translation, rotations, vibrations).</a:t>
            </a:r>
          </a:p>
          <a:p>
            <a:pPr algn="just"/>
            <a:endParaRPr lang="en-US" sz="2200" dirty="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The </a:t>
            </a:r>
            <a:r>
              <a:rPr lang="en-US" sz="2200" dirty="0">
                <a:latin typeface="Times New Roman" pitchFamily="18" charset="0"/>
                <a:cs typeface="Times New Roman" pitchFamily="18" charset="0"/>
              </a:rPr>
              <a:t>internal energy arises from the random or disorganized motion of molecules in the system, as shown in </a:t>
            </a:r>
            <a:r>
              <a:rPr lang="en-US" sz="2200" dirty="0" smtClean="0">
                <a:latin typeface="Times New Roman" pitchFamily="18" charset="0"/>
                <a:cs typeface="Times New Roman" pitchFamily="18" charset="0"/>
              </a:rPr>
              <a:t>Figure. </a:t>
            </a: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33103698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nternal energy – Isaac's science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427" y="176334"/>
            <a:ext cx="4593378" cy="3200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67400" y="2580468"/>
            <a:ext cx="2286000" cy="461665"/>
          </a:xfrm>
          <a:prstGeom prst="rect">
            <a:avLst/>
          </a:prstGeom>
          <a:noFill/>
        </p:spPr>
        <p:txBody>
          <a:bodyPr wrap="square" rtlCol="0">
            <a:spAutoFit/>
          </a:bodyPr>
          <a:lstStyle/>
          <a:p>
            <a:r>
              <a:rPr lang="en-US" sz="2400" b="1" dirty="0" smtClean="0">
                <a:solidFill>
                  <a:schemeClr val="accent2">
                    <a:lumMod val="75000"/>
                  </a:schemeClr>
                </a:solidFill>
                <a:latin typeface="Times New Roman" pitchFamily="18" charset="0"/>
                <a:cs typeface="Times New Roman" pitchFamily="18" charset="0"/>
              </a:rPr>
              <a:t>Internal Energy</a:t>
            </a:r>
            <a:endParaRPr lang="en-US" sz="2400" b="1" dirty="0">
              <a:solidFill>
                <a:schemeClr val="accent2">
                  <a:lumMod val="75000"/>
                </a:schemeClr>
              </a:solidFill>
              <a:latin typeface="Times New Roman" pitchFamily="18" charset="0"/>
              <a:cs typeface="Times New Roman" pitchFamily="18" charset="0"/>
            </a:endParaRPr>
          </a:p>
        </p:txBody>
      </p:sp>
      <p:grpSp>
        <p:nvGrpSpPr>
          <p:cNvPr id="5" name="Group 4"/>
          <p:cNvGrpSpPr/>
          <p:nvPr/>
        </p:nvGrpSpPr>
        <p:grpSpPr>
          <a:xfrm>
            <a:off x="1595562" y="3376734"/>
            <a:ext cx="7210991" cy="3176466"/>
            <a:chOff x="2209800" y="1666873"/>
            <a:chExt cx="6054437" cy="2341418"/>
          </a:xfrm>
        </p:grpSpPr>
        <p:pic>
          <p:nvPicPr>
            <p:cNvPr id="6" name="Picture 2" descr="INTERNAL ENERGY "/>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9000"/>
                      </a14:imgEffect>
                    </a14:imgLayer>
                  </a14:imgProps>
                </a:ext>
                <a:ext uri="{28A0092B-C50C-407E-A947-70E740481C1C}">
                  <a14:useLocalDpi xmlns:a14="http://schemas.microsoft.com/office/drawing/2010/main" val="0"/>
                </a:ext>
              </a:extLst>
            </a:blip>
            <a:srcRect l="39456" t="26404" r="23644" b="30955"/>
            <a:stretch/>
          </p:blipFill>
          <p:spPr bwMode="auto">
            <a:xfrm>
              <a:off x="3810001" y="1666873"/>
              <a:ext cx="2701636" cy="23414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09800" y="1919407"/>
              <a:ext cx="1524000" cy="1973738"/>
            </a:xfrm>
            <a:prstGeom prst="rect">
              <a:avLst/>
            </a:prstGeom>
            <a:noFill/>
          </p:spPr>
          <p:txBody>
            <a:bodyPr wrap="square" rtlCol="0">
              <a:spAutoFit/>
            </a:bodyPr>
            <a:lstStyle/>
            <a:p>
              <a:r>
                <a:rPr lang="en-US" sz="2400" dirty="0" smtClean="0">
                  <a:latin typeface="Times New Roman" pitchFamily="18" charset="0"/>
                  <a:cs typeface="Times New Roman" pitchFamily="18" charset="0"/>
                </a:rPr>
                <a:t>No apparent</a:t>
              </a:r>
            </a:p>
            <a:p>
              <a:r>
                <a:rPr lang="en-US" sz="2400" dirty="0">
                  <a:latin typeface="Times New Roman" pitchFamily="18" charset="0"/>
                  <a:cs typeface="Times New Roman" pitchFamily="18" charset="0"/>
                </a:rPr>
                <a:t>e</a:t>
              </a:r>
              <a:r>
                <a:rPr lang="en-US" sz="2400" dirty="0" smtClean="0">
                  <a:latin typeface="Times New Roman" pitchFamily="18" charset="0"/>
                  <a:cs typeface="Times New Roman" pitchFamily="18" charset="0"/>
                </a:rPr>
                <a:t>nergy of  the </a:t>
              </a:r>
            </a:p>
            <a:p>
              <a:r>
                <a:rPr lang="en-US" sz="2400" dirty="0">
                  <a:latin typeface="Times New Roman" pitchFamily="18" charset="0"/>
                  <a:cs typeface="Times New Roman" pitchFamily="18" charset="0"/>
                </a:rPr>
                <a:t>t</a:t>
              </a:r>
              <a:r>
                <a:rPr lang="en-US" sz="2400" dirty="0" smtClean="0">
                  <a:latin typeface="Times New Roman" pitchFamily="18" charset="0"/>
                  <a:cs typeface="Times New Roman" pitchFamily="18" charset="0"/>
                </a:rPr>
                <a:t>he glass of </a:t>
              </a:r>
            </a:p>
            <a:p>
              <a:r>
                <a:rPr lang="en-US" sz="2400" dirty="0">
                  <a:latin typeface="Times New Roman" pitchFamily="18" charset="0"/>
                  <a:cs typeface="Times New Roman" pitchFamily="18" charset="0"/>
                </a:rPr>
                <a:t>w</a:t>
              </a:r>
              <a:r>
                <a:rPr lang="en-US" sz="2400" dirty="0" smtClean="0">
                  <a:latin typeface="Times New Roman" pitchFamily="18" charset="0"/>
                  <a:cs typeface="Times New Roman" pitchFamily="18" charset="0"/>
                </a:rPr>
                <a:t>ater on a macroscopic </a:t>
              </a:r>
            </a:p>
            <a:p>
              <a:r>
                <a:rPr lang="en-US" sz="2400" dirty="0" smtClean="0">
                  <a:latin typeface="Times New Roman" pitchFamily="18" charset="0"/>
                  <a:cs typeface="Times New Roman" pitchFamily="18" charset="0"/>
                </a:rPr>
                <a:t>scale</a:t>
              </a:r>
              <a:endParaRPr lang="en-US" sz="2400" dirty="0">
                <a:latin typeface="Times New Roman" pitchFamily="18" charset="0"/>
                <a:cs typeface="Times New Roman" pitchFamily="18" charset="0"/>
              </a:endParaRPr>
            </a:p>
          </p:txBody>
        </p:sp>
        <p:sp>
          <p:nvSpPr>
            <p:cNvPr id="8" name="TextBox 7"/>
            <p:cNvSpPr txBox="1"/>
            <p:nvPr/>
          </p:nvSpPr>
          <p:spPr>
            <a:xfrm>
              <a:off x="6511637" y="1676400"/>
              <a:ext cx="1752600" cy="975526"/>
            </a:xfrm>
            <a:prstGeom prst="rect">
              <a:avLst/>
            </a:prstGeom>
            <a:noFill/>
          </p:spPr>
          <p:txBody>
            <a:bodyPr wrap="square" rtlCol="0">
              <a:spAutoFit/>
            </a:bodyPr>
            <a:lstStyle/>
            <a:p>
              <a:r>
                <a:rPr lang="en-US" sz="2000" dirty="0" smtClean="0">
                  <a:latin typeface="Times New Roman" pitchFamily="18" charset="0"/>
                  <a:cs typeface="Times New Roman" pitchFamily="18" charset="0"/>
                </a:rPr>
                <a:t>Microscopic </a:t>
              </a:r>
            </a:p>
            <a:p>
              <a:r>
                <a:rPr lang="en-US" sz="2000" dirty="0">
                  <a:latin typeface="Times New Roman" pitchFamily="18" charset="0"/>
                  <a:cs typeface="Times New Roman" pitchFamily="18" charset="0"/>
                </a:rPr>
                <a:t>k</a:t>
              </a:r>
              <a:r>
                <a:rPr lang="en-US" sz="2000" dirty="0" smtClean="0">
                  <a:latin typeface="Times New Roman" pitchFamily="18" charset="0"/>
                  <a:cs typeface="Times New Roman" pitchFamily="18" charset="0"/>
                </a:rPr>
                <a:t>inetic energy</a:t>
              </a:r>
            </a:p>
            <a:p>
              <a:r>
                <a:rPr lang="en-US" sz="2000" dirty="0">
                  <a:latin typeface="Times New Roman" pitchFamily="18" charset="0"/>
                  <a:cs typeface="Times New Roman" pitchFamily="18" charset="0"/>
                </a:rPr>
                <a:t>i</a:t>
              </a:r>
              <a:r>
                <a:rPr lang="en-US" sz="2000" dirty="0" smtClean="0">
                  <a:latin typeface="Times New Roman" pitchFamily="18" charset="0"/>
                  <a:cs typeface="Times New Roman" pitchFamily="18" charset="0"/>
                </a:rPr>
                <a:t>s part of internal energy.</a:t>
              </a:r>
              <a:endParaRPr lang="en-US" sz="2000" dirty="0">
                <a:latin typeface="Times New Roman" pitchFamily="18" charset="0"/>
                <a:cs typeface="Times New Roman" pitchFamily="18" charset="0"/>
              </a:endParaRPr>
            </a:p>
          </p:txBody>
        </p:sp>
        <p:sp>
          <p:nvSpPr>
            <p:cNvPr id="9" name="TextBox 8"/>
            <p:cNvSpPr txBox="1"/>
            <p:nvPr/>
          </p:nvSpPr>
          <p:spPr>
            <a:xfrm>
              <a:off x="6172200" y="3048000"/>
              <a:ext cx="2057400" cy="748660"/>
            </a:xfrm>
            <a:prstGeom prst="rect">
              <a:avLst/>
            </a:prstGeom>
            <a:solidFill>
              <a:schemeClr val="bg1"/>
            </a:solidFill>
          </p:spPr>
          <p:txBody>
            <a:bodyPr wrap="square" rtlCol="0">
              <a:spAutoFit/>
            </a:bodyPr>
            <a:lstStyle/>
            <a:p>
              <a:r>
                <a:rPr lang="en-US" sz="2000" dirty="0" smtClean="0">
                  <a:latin typeface="Times New Roman" pitchFamily="18" charset="0"/>
                  <a:cs typeface="Times New Roman" pitchFamily="18" charset="0"/>
                </a:rPr>
                <a:t>Molecular attractive</a:t>
              </a:r>
            </a:p>
            <a:p>
              <a:r>
                <a:rPr lang="en-US" sz="2000" dirty="0">
                  <a:latin typeface="Times New Roman" pitchFamily="18" charset="0"/>
                  <a:cs typeface="Times New Roman" pitchFamily="18" charset="0"/>
                </a:rPr>
                <a:t>f</a:t>
              </a:r>
              <a:r>
                <a:rPr lang="en-US" sz="2000" dirty="0" smtClean="0">
                  <a:latin typeface="Times New Roman" pitchFamily="18" charset="0"/>
                  <a:cs typeface="Times New Roman" pitchFamily="18" charset="0"/>
                </a:rPr>
                <a:t>orces are associated</a:t>
              </a:r>
            </a:p>
            <a:p>
              <a:r>
                <a:rPr lang="en-US" sz="2000" dirty="0">
                  <a:latin typeface="Times New Roman" pitchFamily="18" charset="0"/>
                  <a:cs typeface="Times New Roman" pitchFamily="18" charset="0"/>
                </a:rPr>
                <a:t>w</a:t>
              </a:r>
              <a:r>
                <a:rPr lang="en-US" sz="2000" dirty="0" smtClean="0">
                  <a:latin typeface="Times New Roman" pitchFamily="18" charset="0"/>
                  <a:cs typeface="Times New Roman" pitchFamily="18" charset="0"/>
                </a:rPr>
                <a:t>ith potential energy.</a:t>
              </a:r>
              <a:endParaRPr lang="en-US" sz="2000" dirty="0">
                <a:latin typeface="Times New Roman" pitchFamily="18" charset="0"/>
                <a:cs typeface="Times New Roman" pitchFamily="18" charset="0"/>
              </a:endParaRPr>
            </a:p>
          </p:txBody>
        </p:sp>
      </p:grpSp>
    </p:spTree>
    <p:extLst>
      <p:ext uri="{BB962C8B-B14F-4D97-AF65-F5344CB8AC3E}">
        <p14:creationId xmlns:p14="http://schemas.microsoft.com/office/powerpoint/2010/main" val="312438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The First Law of Thermodynamics | Physics"/>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12000"/>
                    </a14:imgEffect>
                  </a14:imgLayer>
                </a14:imgProps>
              </a:ext>
              <a:ext uri="{28A0092B-C50C-407E-A947-70E740481C1C}">
                <a14:useLocalDpi xmlns:a14="http://schemas.microsoft.com/office/drawing/2010/main" val="0"/>
              </a:ext>
            </a:extLst>
          </a:blip>
          <a:srcRect b="6611"/>
          <a:stretch/>
        </p:blipFill>
        <p:spPr bwMode="auto">
          <a:xfrm>
            <a:off x="1524000" y="2667000"/>
            <a:ext cx="6210300" cy="37118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8150" y="207291"/>
            <a:ext cx="8382000" cy="2308324"/>
          </a:xfrm>
          <a:prstGeom prst="rect">
            <a:avLst/>
          </a:prstGeom>
          <a:solidFill>
            <a:schemeClr val="bg1"/>
          </a:solidFill>
        </p:spPr>
        <p:txBody>
          <a:bodyPr wrap="square" rtlCol="0">
            <a:spAutoFit/>
          </a:bodyPr>
          <a:lstStyle/>
          <a:p>
            <a:pPr algn="just"/>
            <a:r>
              <a:rPr lang="en-US" sz="2400" b="1" dirty="0" smtClean="0">
                <a:solidFill>
                  <a:srgbClr val="990000"/>
                </a:solidFill>
                <a:latin typeface="Times New Roman" pitchFamily="18" charset="0"/>
                <a:cs typeface="Times New Roman" pitchFamily="18" charset="0"/>
              </a:rPr>
              <a:t>Application of First law of Thermodynamics in our daily life</a:t>
            </a:r>
          </a:p>
          <a:p>
            <a:pPr algn="just"/>
            <a:endParaRPr lang="en-US" sz="2400" dirty="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Light bulbs transform electrical energy into light energy (radiant energy)</a:t>
            </a:r>
          </a:p>
          <a:p>
            <a:pPr algn="just"/>
            <a:r>
              <a:rPr lang="en-US" sz="2400" dirty="0" smtClean="0">
                <a:latin typeface="Times New Roman" pitchFamily="18" charset="0"/>
                <a:cs typeface="Times New Roman" pitchFamily="18" charset="0"/>
              </a:rPr>
              <a:t>Plants convert the solar energy into chemical energy stored in organic  molecules</a:t>
            </a:r>
            <a:endParaRPr lang="en-US" sz="24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fld id="{CC5DE05E-FECD-4B84-8758-B62159AE60FE}" type="slidenum">
              <a:rPr lang="en-US" smtClean="0"/>
              <a:t>12</a:t>
            </a:fld>
            <a:endParaRPr lang="en-US"/>
          </a:p>
        </p:txBody>
      </p:sp>
    </p:spTree>
    <p:extLst>
      <p:ext uri="{BB962C8B-B14F-4D97-AF65-F5344CB8AC3E}">
        <p14:creationId xmlns:p14="http://schemas.microsoft.com/office/powerpoint/2010/main" val="14451594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28600"/>
            <a:ext cx="3970959"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First law of thermodynamics</a:t>
            </a:r>
          </a:p>
        </p:txBody>
      </p:sp>
      <p:sp>
        <p:nvSpPr>
          <p:cNvPr id="3" name="Rectangle 2"/>
          <p:cNvSpPr/>
          <p:nvPr/>
        </p:nvSpPr>
        <p:spPr>
          <a:xfrm>
            <a:off x="381000" y="838200"/>
            <a:ext cx="8382000" cy="2308324"/>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In thermodynamics, the first law of thermodynamics is an expression of the law of the conservation of energy. The first law of thermodynamics states:</a:t>
            </a:r>
          </a:p>
          <a:p>
            <a:pPr algn="just"/>
            <a:r>
              <a:rPr lang="en-US" sz="2400" dirty="0">
                <a:latin typeface="Times New Roman" panose="02020603050405020304" pitchFamily="18" charset="0"/>
                <a:cs typeface="Times New Roman" panose="02020603050405020304" pitchFamily="18" charset="0"/>
              </a:rPr>
              <a:t>The amount of heat given to a system is equal to the sum of the increase in the internal energy of the system and the external work done.</a:t>
            </a:r>
          </a:p>
        </p:txBody>
      </p:sp>
      <p:sp>
        <p:nvSpPr>
          <p:cNvPr id="4" name="Rectangle 2"/>
          <p:cNvSpPr>
            <a:spLocks noChangeArrowheads="1"/>
          </p:cNvSpPr>
          <p:nvPr/>
        </p:nvSpPr>
        <p:spPr bwMode="auto">
          <a:xfrm>
            <a:off x="381000" y="3258251"/>
            <a:ext cx="7010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first law can be stated mathematically 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467653923"/>
              </p:ext>
            </p:extLst>
          </p:nvPr>
        </p:nvGraphicFramePr>
        <p:xfrm>
          <a:off x="3158699" y="3894119"/>
          <a:ext cx="2826602" cy="495895"/>
        </p:xfrm>
        <a:graphic>
          <a:graphicData uri="http://schemas.openxmlformats.org/presentationml/2006/ole">
            <mc:AlternateContent xmlns:mc="http://schemas.openxmlformats.org/markup-compatibility/2006">
              <mc:Choice xmlns:v="urn:schemas-microsoft-com:vml" Requires="v">
                <p:oleObj spid="_x0000_s5130" r:id="rId3" imgW="990170" imgH="177723" progId="Equation.DSMT4">
                  <p:embed/>
                </p:oleObj>
              </mc:Choice>
              <mc:Fallback>
                <p:oleObj r:id="rId3" imgW="990170" imgH="177723"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8699" y="3894119"/>
                        <a:ext cx="2826602" cy="495895"/>
                      </a:xfrm>
                      <a:prstGeom prst="rect">
                        <a:avLst/>
                      </a:prstGeom>
                      <a:noFill/>
                    </p:spPr>
                  </p:pic>
                </p:oleObj>
              </mc:Fallback>
            </mc:AlternateContent>
          </a:graphicData>
        </a:graphic>
      </p:graphicFrame>
      <p:sp>
        <p:nvSpPr>
          <p:cNvPr id="6" name="Rectangle 3"/>
          <p:cNvSpPr>
            <a:spLocks noChangeArrowheads="1"/>
          </p:cNvSpPr>
          <p:nvPr/>
        </p:nvSpPr>
        <p:spPr bwMode="auto">
          <a:xfrm>
            <a:off x="381000" y="4830754"/>
            <a:ext cx="845570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where </a:t>
            </a:r>
            <a:r>
              <a:rPr kumimoji="0" lang="en-US" altLang="en-US" sz="2400" b="0" i="1"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dU</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is a small increase in the internal energy of the system, </a:t>
            </a:r>
            <a:r>
              <a:rPr kumimoji="0" lang="en-US" altLang="en-US" sz="2400" b="0" i="1"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δH</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is a small amount of heat added to the system, and </a:t>
            </a:r>
            <a:r>
              <a:rPr kumimoji="0" lang="en-US" altLang="en-US" sz="2400" b="0" i="0"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δ</a:t>
            </a:r>
            <a:r>
              <a:rPr kumimoji="0" lang="en-US" altLang="en-US" sz="2400" b="0" i="1" u="none" strike="noStrike" cap="none" normalizeH="0" baseline="0" dirty="0" err="1"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is a small amount of work done by the system.</a:t>
            </a:r>
            <a:endParaRPr kumimoji="0" lang="en-US" alt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496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esign Component - Machine Design Onlin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57200"/>
            <a:ext cx="4267200" cy="4267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62720" y="5105400"/>
            <a:ext cx="3970959"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First law of thermodynamics</a:t>
            </a:r>
          </a:p>
        </p:txBody>
      </p:sp>
    </p:spTree>
    <p:extLst>
      <p:ext uri="{BB962C8B-B14F-4D97-AF65-F5344CB8AC3E}">
        <p14:creationId xmlns:p14="http://schemas.microsoft.com/office/powerpoint/2010/main" val="38657264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51" y="457200"/>
            <a:ext cx="8910749" cy="5257800"/>
          </a:xfrm>
          <a:prstGeom prst="rect">
            <a:avLst/>
          </a:prstGeom>
        </p:spPr>
      </p:pic>
    </p:spTree>
    <p:extLst>
      <p:ext uri="{BB962C8B-B14F-4D97-AF65-F5344CB8AC3E}">
        <p14:creationId xmlns:p14="http://schemas.microsoft.com/office/powerpoint/2010/main" val="14663284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81000"/>
            <a:ext cx="8892284" cy="5486400"/>
          </a:xfrm>
          <a:prstGeom prst="rect">
            <a:avLst/>
          </a:prstGeom>
        </p:spPr>
      </p:pic>
    </p:spTree>
    <p:extLst>
      <p:ext uri="{BB962C8B-B14F-4D97-AF65-F5344CB8AC3E}">
        <p14:creationId xmlns:p14="http://schemas.microsoft.com/office/powerpoint/2010/main" val="41591167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533400"/>
            <a:ext cx="8725618" cy="4800600"/>
          </a:xfrm>
          <a:prstGeom prst="rect">
            <a:avLst/>
          </a:prstGeom>
        </p:spPr>
      </p:pic>
      <p:pic>
        <p:nvPicPr>
          <p:cNvPr id="3" name="Picture 4" descr="http://i.imgur.com/bVM2Ktb.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02401" y="3352801"/>
            <a:ext cx="2641599" cy="198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35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304800"/>
            <a:ext cx="8510841" cy="6096000"/>
          </a:xfrm>
          <a:prstGeom prst="rect">
            <a:avLst/>
          </a:prstGeom>
        </p:spPr>
      </p:pic>
    </p:spTree>
    <p:extLst>
      <p:ext uri="{BB962C8B-B14F-4D97-AF65-F5344CB8AC3E}">
        <p14:creationId xmlns:p14="http://schemas.microsoft.com/office/powerpoint/2010/main" val="17472376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09" y="1676400"/>
            <a:ext cx="9126584" cy="3657600"/>
          </a:xfrm>
          <a:prstGeom prst="rect">
            <a:avLst/>
          </a:prstGeom>
        </p:spPr>
      </p:pic>
    </p:spTree>
    <p:extLst>
      <p:ext uri="{BB962C8B-B14F-4D97-AF65-F5344CB8AC3E}">
        <p14:creationId xmlns:p14="http://schemas.microsoft.com/office/powerpoint/2010/main" val="29292501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457200"/>
            <a:ext cx="4939173"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Thermodynamic system and its type</a:t>
            </a:r>
          </a:p>
        </p:txBody>
      </p:sp>
      <p:sp>
        <p:nvSpPr>
          <p:cNvPr id="3" name="Rectangle 2"/>
          <p:cNvSpPr/>
          <p:nvPr/>
        </p:nvSpPr>
        <p:spPr>
          <a:xfrm>
            <a:off x="351020" y="1066800"/>
            <a:ext cx="8373256" cy="2308324"/>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Thermodynamic systems are “regions in space whose thermodynamic properties are of interest“. It is the part of the universe that is separated from the surrounding by real or hypothetical boundaries. The surrounding contains everything other than the system, including other thermodynamic systems, as shown in the figure below. In simple terms:</a:t>
            </a:r>
          </a:p>
        </p:txBody>
      </p:sp>
      <p:sp>
        <p:nvSpPr>
          <p:cNvPr id="4" name="Rectangle 3"/>
          <p:cNvSpPr/>
          <p:nvPr/>
        </p:nvSpPr>
        <p:spPr>
          <a:xfrm>
            <a:off x="187217" y="4629554"/>
            <a:ext cx="4394152"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Universe = System + Surrounding</a:t>
            </a:r>
          </a:p>
        </p:txBody>
      </p:sp>
      <p:pic>
        <p:nvPicPr>
          <p:cNvPr id="6" name="Picture 5"/>
          <p:cNvPicPr>
            <a:picLocks noChangeAspect="1"/>
          </p:cNvPicPr>
          <p:nvPr/>
        </p:nvPicPr>
        <p:blipFill>
          <a:blip r:embed="rId2"/>
          <a:stretch>
            <a:fillRect/>
          </a:stretch>
        </p:blipFill>
        <p:spPr>
          <a:xfrm>
            <a:off x="4581370" y="3777174"/>
            <a:ext cx="4364106" cy="2250242"/>
          </a:xfrm>
          <a:prstGeom prst="rect">
            <a:avLst/>
          </a:prstGeom>
        </p:spPr>
      </p:pic>
    </p:spTree>
    <p:extLst>
      <p:ext uri="{BB962C8B-B14F-4D97-AF65-F5344CB8AC3E}">
        <p14:creationId xmlns:p14="http://schemas.microsoft.com/office/powerpoint/2010/main" val="3764909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03" y="762000"/>
            <a:ext cx="8999197" cy="4800600"/>
          </a:xfrm>
          <a:prstGeom prst="rect">
            <a:avLst/>
          </a:prstGeom>
        </p:spPr>
      </p:pic>
    </p:spTree>
    <p:extLst>
      <p:ext uri="{BB962C8B-B14F-4D97-AF65-F5344CB8AC3E}">
        <p14:creationId xmlns:p14="http://schemas.microsoft.com/office/powerpoint/2010/main" val="17635569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imgur.com/xMboHtg.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78806"/>
            <a:ext cx="4837399" cy="32249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5300" y="296203"/>
            <a:ext cx="2971800" cy="461665"/>
          </a:xfrm>
          <a:prstGeom prst="rect">
            <a:avLst/>
          </a:prstGeom>
          <a:noFill/>
        </p:spPr>
        <p:txBody>
          <a:bodyPr wrap="square" rtlCol="0">
            <a:spAutoFit/>
          </a:bodyPr>
          <a:lstStyle/>
          <a:p>
            <a:r>
              <a:rPr lang="en-US" sz="2400" b="1" dirty="0" smtClean="0">
                <a:solidFill>
                  <a:srgbClr val="C00000"/>
                </a:solidFill>
                <a:latin typeface="Times New Roman" pitchFamily="18" charset="0"/>
                <a:cs typeface="Times New Roman" pitchFamily="18" charset="0"/>
              </a:rPr>
              <a:t>Isentropic Process</a:t>
            </a:r>
            <a:endParaRPr lang="en-US" sz="2400" b="1" dirty="0">
              <a:solidFill>
                <a:srgbClr val="C00000"/>
              </a:solidFill>
              <a:latin typeface="Times New Roman" pitchFamily="18" charset="0"/>
              <a:cs typeface="Times New Roman" pitchFamily="18" charset="0"/>
            </a:endParaRPr>
          </a:p>
        </p:txBody>
      </p:sp>
      <p:sp>
        <p:nvSpPr>
          <p:cNvPr id="3" name="Rectangle 2"/>
          <p:cNvSpPr/>
          <p:nvPr/>
        </p:nvSpPr>
        <p:spPr>
          <a:xfrm>
            <a:off x="304800" y="5364337"/>
            <a:ext cx="8382000" cy="769441"/>
          </a:xfrm>
          <a:prstGeom prst="rect">
            <a:avLst/>
          </a:prstGeom>
        </p:spPr>
        <p:txBody>
          <a:bodyPr wrap="square">
            <a:spAutoFit/>
          </a:bodyPr>
          <a:lstStyle/>
          <a:p>
            <a:pPr algn="just"/>
            <a:r>
              <a:rPr lang="en-US" sz="2000" dirty="0">
                <a:latin typeface="Times New Roman" pitchFamily="18" charset="0"/>
                <a:cs typeface="Times New Roman" pitchFamily="18" charset="0"/>
              </a:rPr>
              <a:t>It is a reversible adiabatic process which occurs at constant entropy. The animation </a:t>
            </a:r>
            <a:r>
              <a:rPr lang="en-US" sz="2400" dirty="0">
                <a:latin typeface="Times New Roman" pitchFamily="18" charset="0"/>
                <a:cs typeface="Times New Roman" pitchFamily="18" charset="0"/>
              </a:rPr>
              <a:t>shows</a:t>
            </a:r>
            <a:r>
              <a:rPr lang="en-US" sz="2000" dirty="0">
                <a:latin typeface="Times New Roman" pitchFamily="18" charset="0"/>
                <a:cs typeface="Times New Roman" pitchFamily="18" charset="0"/>
              </a:rPr>
              <a:t> a complete Carnot cycle in which isentropic process occurs.</a:t>
            </a:r>
          </a:p>
        </p:txBody>
      </p:sp>
      <p:pic>
        <p:nvPicPr>
          <p:cNvPr id="23553" name="Picture 1" descr="Description: Carnot cycle"/>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10000"/>
                    </a14:imgEffect>
                  </a14:imgLayer>
                </a14:imgProps>
              </a:ext>
              <a:ext uri="{28A0092B-C50C-407E-A947-70E740481C1C}">
                <a14:useLocalDpi xmlns:a14="http://schemas.microsoft.com/office/drawing/2010/main" val="0"/>
              </a:ext>
            </a:extLst>
          </a:blip>
          <a:srcRect b="3830"/>
          <a:stretch>
            <a:fillRect/>
          </a:stretch>
        </p:blipFill>
        <p:spPr bwMode="auto">
          <a:xfrm>
            <a:off x="5235285" y="1991590"/>
            <a:ext cx="3649773" cy="2351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7"/>
          <p:cNvSpPr>
            <a:spLocks noGrp="1"/>
          </p:cNvSpPr>
          <p:nvPr>
            <p:ph type="sldNum" sz="quarter" idx="12"/>
          </p:nvPr>
        </p:nvSpPr>
        <p:spPr/>
        <p:txBody>
          <a:bodyPr/>
          <a:lstStyle/>
          <a:p>
            <a:fld id="{CC5DE05E-FECD-4B84-8758-B62159AE60FE}" type="slidenum">
              <a:rPr lang="en-US" smtClean="0"/>
              <a:t>21</a:t>
            </a:fld>
            <a:endParaRPr lang="en-US"/>
          </a:p>
        </p:txBody>
      </p:sp>
      <p:sp>
        <p:nvSpPr>
          <p:cNvPr id="4" name="Rectangle 2"/>
          <p:cNvSpPr>
            <a:spLocks noChangeArrowheads="1"/>
          </p:cNvSpPr>
          <p:nvPr/>
        </p:nvSpPr>
        <p:spPr bwMode="auto">
          <a:xfrm>
            <a:off x="304800" y="956542"/>
            <a:ext cx="56007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ja-JP" sz="2400" b="0" i="0" u="none" strike="noStrike" cap="none" normalizeH="0" baseline="0" dirty="0" smtClean="0">
                <a:ln>
                  <a:noFill/>
                </a:ln>
                <a:solidFill>
                  <a:schemeClr val="tx1"/>
                </a:solidFill>
                <a:effectLst/>
                <a:latin typeface="Times New Roman" pitchFamily="18" charset="0"/>
                <a:ea typeface="MS Mincho" pitchFamily="49" charset="-128"/>
                <a:cs typeface="Times New Roman" pitchFamily="18" charset="0"/>
              </a:rPr>
              <a:t>Then the efficiency of this cycle is given by  </a:t>
            </a:r>
            <a:endParaRPr kumimoji="0" lang="en-US" altLang="ja-JP" sz="24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447736647"/>
              </p:ext>
            </p:extLst>
          </p:nvPr>
        </p:nvGraphicFramePr>
        <p:xfrm>
          <a:off x="6324600" y="800697"/>
          <a:ext cx="1371600" cy="805815"/>
        </p:xfrm>
        <a:graphic>
          <a:graphicData uri="http://schemas.openxmlformats.org/presentationml/2006/ole">
            <mc:AlternateContent xmlns:mc="http://schemas.openxmlformats.org/markup-compatibility/2006">
              <mc:Choice xmlns:v="urn:schemas-microsoft-com:vml" Requires="v">
                <p:oleObj spid="_x0000_s7171" name="Equation" r:id="rId6" imgW="761669" imgH="444307" progId="Equation.3">
                  <p:embed/>
                </p:oleObj>
              </mc:Choice>
              <mc:Fallback>
                <p:oleObj name="Equation" r:id="rId6" imgW="761669" imgH="444307" progId="Equation.3">
                  <p:embed/>
                  <p:pic>
                    <p:nvPicPr>
                      <p:cNvPr id="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4600" y="800697"/>
                        <a:ext cx="1371600" cy="805815"/>
                      </a:xfrm>
                      <a:prstGeom prst="rect">
                        <a:avLst/>
                      </a:prstGeom>
                      <a:noFill/>
                    </p:spPr>
                  </p:pic>
                </p:oleObj>
              </mc:Fallback>
            </mc:AlternateContent>
          </a:graphicData>
        </a:graphic>
      </p:graphicFrame>
    </p:spTree>
    <p:extLst>
      <p:ext uri="{BB962C8B-B14F-4D97-AF65-F5344CB8AC3E}">
        <p14:creationId xmlns:p14="http://schemas.microsoft.com/office/powerpoint/2010/main" val="4858469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20FD306-3B47-4740-9740-8F4E661AA02C}" type="slidenum">
              <a:rPr lang="en-US">
                <a:solidFill>
                  <a:srgbClr val="FFFFFF"/>
                </a:solidFill>
              </a:rPr>
              <a:pPr/>
              <a:t>22</a:t>
            </a:fld>
            <a:endParaRPr lang="en-US">
              <a:solidFill>
                <a:srgbClr val="FFFFFF"/>
              </a:solidFill>
            </a:endParaRPr>
          </a:p>
        </p:txBody>
      </p:sp>
      <p:pic>
        <p:nvPicPr>
          <p:cNvPr id="3074" name="Picture 2" descr="Delicate Cherry Blossom Thank You GIF">
            <a:extLst>
              <a:ext uri="{FF2B5EF4-FFF2-40B4-BE49-F238E27FC236}">
                <a16:creationId xmlns:a16="http://schemas.microsoft.com/office/drawing/2014/main" id="{3F1D1BD4-56CB-71B1-1451-92A128C8C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057400"/>
            <a:ext cx="2693194" cy="2693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5141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152400"/>
            <a:ext cx="5486400" cy="6370975"/>
          </a:xfrm>
          <a:prstGeom prst="rect">
            <a:avLst/>
          </a:prstGeom>
          <a:noFill/>
        </p:spPr>
        <p:txBody>
          <a:bodyPr wrap="square" rtlCol="0">
            <a:spAutoFit/>
          </a:bodyPr>
          <a:lstStyle/>
          <a:p>
            <a:pPr marL="342900" indent="-342900" algn="just">
              <a:buFont typeface="Wingdings" pitchFamily="2" charset="2"/>
              <a:buChar char="Ø"/>
            </a:pPr>
            <a:r>
              <a:rPr lang="en-US" sz="2400" b="1" dirty="0" smtClean="0">
                <a:solidFill>
                  <a:srgbClr val="990000"/>
                </a:solidFill>
                <a:latin typeface="Times New Roman" panose="02020603050405020304" pitchFamily="18" charset="0"/>
                <a:cs typeface="Times New Roman" pitchFamily="18" charset="0"/>
              </a:rPr>
              <a:t>Systems</a:t>
            </a:r>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thermodynamic system is defined as any material consisting of an extremely large number of atoms or molecules, constituting a solid, liquid or gaseous state </a:t>
            </a:r>
            <a:r>
              <a:rPr lang="en-US" sz="2400" dirty="0" smtClean="0">
                <a:latin typeface="Times New Roman" pitchFamily="18" charset="0"/>
                <a:cs typeface="Times New Roman" pitchFamily="18" charset="0"/>
              </a:rPr>
              <a:t>chosen </a:t>
            </a:r>
            <a:r>
              <a:rPr lang="en-US" sz="2400" dirty="0">
                <a:latin typeface="Times New Roman" pitchFamily="18" charset="0"/>
                <a:cs typeface="Times New Roman" pitchFamily="18" charset="0"/>
              </a:rPr>
              <a:t>separately from the rest of the universe, enclosed by boundary surface. </a:t>
            </a:r>
            <a:endParaRPr lang="en-US" sz="2400" dirty="0" smtClean="0">
              <a:latin typeface="Times New Roman" pitchFamily="18" charset="0"/>
              <a:cs typeface="Times New Roman" pitchFamily="18" charset="0"/>
            </a:endParaRPr>
          </a:p>
          <a:p>
            <a:pPr marL="342900" indent="-342900" algn="just">
              <a:buFont typeface="Wingdings" pitchFamily="2" charset="2"/>
              <a:buChar char="Ø"/>
            </a:pPr>
            <a:endParaRPr lang="en-US" sz="2400" dirty="0">
              <a:latin typeface="Times New Roman" pitchFamily="18" charset="0"/>
              <a:cs typeface="Times New Roman" pitchFamily="18" charset="0"/>
            </a:endParaRPr>
          </a:p>
          <a:p>
            <a:pPr marL="342900" indent="-342900" algn="just">
              <a:buFont typeface="Wingdings" pitchFamily="2" charset="2"/>
              <a:buChar char="Ø"/>
            </a:pPr>
            <a:r>
              <a:rPr lang="en-US" sz="2400" b="1" dirty="0" smtClean="0">
                <a:solidFill>
                  <a:srgbClr val="990000"/>
                </a:solidFill>
                <a:latin typeface="Times New Roman" pitchFamily="18" charset="0"/>
                <a:cs typeface="Times New Roman" pitchFamily="18" charset="0"/>
              </a:rPr>
              <a:t>Boundary</a:t>
            </a: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system and surrounding are separated by boundary. It may be fixed or movable or imaginary. It does not contain any volume or mass in space</a:t>
            </a:r>
            <a:r>
              <a:rPr lang="en-US" sz="2400" dirty="0" smtClean="0">
                <a:latin typeface="Times New Roman" pitchFamily="18" charset="0"/>
                <a:cs typeface="Times New Roman" pitchFamily="18" charset="0"/>
              </a:rPr>
              <a:t>.</a:t>
            </a:r>
          </a:p>
          <a:p>
            <a:pPr marL="342900" indent="-342900" algn="just">
              <a:buFont typeface="Wingdings" pitchFamily="2" charset="2"/>
              <a:buChar char="Ø"/>
            </a:pPr>
            <a:endParaRPr lang="en-US" sz="2400" dirty="0">
              <a:latin typeface="Times New Roman" pitchFamily="18" charset="0"/>
              <a:cs typeface="Times New Roman" pitchFamily="18" charset="0"/>
            </a:endParaRPr>
          </a:p>
          <a:p>
            <a:pPr marL="342900" indent="-342900" algn="just">
              <a:buFont typeface="Wingdings" pitchFamily="2" charset="2"/>
              <a:buChar char="Ø"/>
            </a:pPr>
            <a:r>
              <a:rPr lang="en-US" sz="2400" b="1" dirty="0" smtClean="0">
                <a:solidFill>
                  <a:srgbClr val="990000"/>
                </a:solidFill>
                <a:latin typeface="Times New Roman" pitchFamily="18" charset="0"/>
                <a:cs typeface="Times New Roman" pitchFamily="18" charset="0"/>
              </a:rPr>
              <a:t>Surroundings</a:t>
            </a:r>
            <a:r>
              <a:rPr lang="en-US" sz="2400" dirty="0" smtClean="0">
                <a:latin typeface="Times New Roman" pitchFamily="18" charset="0"/>
                <a:cs typeface="Times New Roman" pitchFamily="18" charset="0"/>
              </a:rPr>
              <a:t>–Anything </a:t>
            </a:r>
            <a:r>
              <a:rPr lang="en-US" sz="2400" dirty="0">
                <a:latin typeface="Times New Roman" pitchFamily="18" charset="0"/>
                <a:cs typeface="Times New Roman" pitchFamily="18" charset="0"/>
              </a:rPr>
              <a:t>outside the system which affects the behavior of the system is known as </a:t>
            </a:r>
            <a:r>
              <a:rPr lang="en-US" sz="2400" dirty="0" smtClean="0">
                <a:latin typeface="Times New Roman" pitchFamily="18" charset="0"/>
                <a:cs typeface="Times New Roman" pitchFamily="18" charset="0"/>
              </a:rPr>
              <a:t>surrounding. </a:t>
            </a:r>
            <a:endParaRPr lang="en-US" sz="2400" dirty="0">
              <a:latin typeface="Times New Roman" pitchFamily="18" charset="0"/>
              <a:cs typeface="Times New Roman"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1143000"/>
            <a:ext cx="3041316" cy="3962400"/>
          </a:xfrm>
          <a:prstGeom prst="rect">
            <a:avLst/>
          </a:prstGeom>
        </p:spPr>
      </p:pic>
    </p:spTree>
    <p:extLst>
      <p:ext uri="{BB962C8B-B14F-4D97-AF65-F5344CB8AC3E}">
        <p14:creationId xmlns:p14="http://schemas.microsoft.com/office/powerpoint/2010/main" val="2063901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6230543" y="6519108"/>
            <a:ext cx="2536613" cy="365125"/>
          </a:xfrm>
        </p:spPr>
        <p:txBody>
          <a:bodyPr/>
          <a:lstStyle/>
          <a:p>
            <a:fld id="{CC5DE05E-FECD-4B84-8758-B62159AE60FE}" type="slidenum">
              <a:rPr lang="en-US" sz="2000" smtClean="0">
                <a:latin typeface="Times New Roman" panose="02020603050405020304" pitchFamily="18" charset="0"/>
                <a:cs typeface="Times New Roman" panose="02020603050405020304" pitchFamily="18" charset="0"/>
              </a:rPr>
              <a:t>4</a:t>
            </a:fld>
            <a:endParaRPr lang="en-US" sz="2000">
              <a:latin typeface="Times New Roman" panose="02020603050405020304" pitchFamily="18" charset="0"/>
              <a:cs typeface="Times New Roman" panose="02020603050405020304" pitchFamily="18" charset="0"/>
            </a:endParaRPr>
          </a:p>
        </p:txBody>
      </p:sp>
      <p:sp>
        <p:nvSpPr>
          <p:cNvPr id="8" name="Rectangle 7"/>
          <p:cNvSpPr/>
          <p:nvPr/>
        </p:nvSpPr>
        <p:spPr>
          <a:xfrm>
            <a:off x="294523" y="88675"/>
            <a:ext cx="8697076" cy="2462213"/>
          </a:xfrm>
          <a:prstGeom prst="rect">
            <a:avLst/>
          </a:prstGeom>
        </p:spPr>
        <p:txBody>
          <a:bodyPr wrap="square">
            <a:spAutoFit/>
          </a:bodyPr>
          <a:lstStyle/>
          <a:p>
            <a:pPr algn="just"/>
            <a:r>
              <a:rPr lang="en-US" sz="2200" b="1" dirty="0">
                <a:solidFill>
                  <a:srgbClr val="0000FF"/>
                </a:solidFill>
                <a:latin typeface="Times New Roman" panose="02020603050405020304" pitchFamily="18" charset="0"/>
                <a:cs typeface="Times New Roman" pitchFamily="18" charset="0"/>
              </a:rPr>
              <a:t>Types of walls of a System:-</a:t>
            </a:r>
            <a:endParaRPr lang="en-US" sz="2200" dirty="0">
              <a:solidFill>
                <a:srgbClr val="0000FF"/>
              </a:solidFill>
              <a:latin typeface="Times New Roman" pitchFamily="18" charset="0"/>
              <a:cs typeface="Times New Roman" pitchFamily="18" charset="0"/>
            </a:endParaRPr>
          </a:p>
          <a:p>
            <a:pPr algn="just"/>
            <a:r>
              <a:rPr lang="en-US" sz="2200" b="1" dirty="0">
                <a:latin typeface="Times New Roman" pitchFamily="18" charset="0"/>
                <a:cs typeface="Times New Roman" pitchFamily="18" charset="0"/>
              </a:rPr>
              <a:t>	</a:t>
            </a:r>
            <a:endParaRPr lang="en-US" sz="2200" dirty="0">
              <a:latin typeface="Times New Roman" pitchFamily="18" charset="0"/>
              <a:cs typeface="Times New Roman" pitchFamily="18" charset="0"/>
            </a:endParaRPr>
          </a:p>
          <a:p>
            <a:pPr algn="just"/>
            <a:r>
              <a:rPr lang="en-US" sz="2200" b="1" dirty="0">
                <a:latin typeface="Times New Roman" pitchFamily="18" charset="0"/>
                <a:cs typeface="Times New Roman" pitchFamily="18" charset="0"/>
              </a:rPr>
              <a:t>(i) </a:t>
            </a:r>
            <a:r>
              <a:rPr lang="en-US" sz="2200" b="1" dirty="0" err="1">
                <a:solidFill>
                  <a:srgbClr val="990000"/>
                </a:solidFill>
                <a:latin typeface="Times New Roman" pitchFamily="18" charset="0"/>
                <a:cs typeface="Times New Roman" pitchFamily="18" charset="0"/>
              </a:rPr>
              <a:t>Diathermal</a:t>
            </a:r>
            <a:r>
              <a:rPr lang="en-US" sz="2200" b="1" dirty="0">
                <a:solidFill>
                  <a:srgbClr val="990000"/>
                </a:solidFill>
                <a:latin typeface="Times New Roman" pitchFamily="18" charset="0"/>
                <a:cs typeface="Times New Roman" pitchFamily="18" charset="0"/>
              </a:rPr>
              <a:t> Walls</a:t>
            </a:r>
            <a:r>
              <a:rPr lang="en-US" sz="2200" dirty="0">
                <a:solidFill>
                  <a:srgbClr val="990000"/>
                </a:solidFill>
                <a:latin typeface="Times New Roman" pitchFamily="18" charset="0"/>
                <a:cs typeface="Times New Roman" pitchFamily="18" charset="0"/>
              </a:rPr>
              <a:t> </a:t>
            </a:r>
            <a:r>
              <a:rPr lang="en-US" sz="2200" dirty="0">
                <a:latin typeface="Times New Roman" pitchFamily="18" charset="0"/>
                <a:cs typeface="Times New Roman" pitchFamily="18" charset="0"/>
              </a:rPr>
              <a:t>- These wall permits the transmission of heat through them into or out of the system.</a:t>
            </a:r>
          </a:p>
          <a:p>
            <a:pPr algn="just"/>
            <a:r>
              <a:rPr lang="en-US" sz="2200" dirty="0">
                <a:latin typeface="Times New Roman" pitchFamily="18" charset="0"/>
                <a:cs typeface="Times New Roman" pitchFamily="18" charset="0"/>
              </a:rPr>
              <a:t> </a:t>
            </a:r>
          </a:p>
          <a:p>
            <a:pPr algn="just"/>
            <a:r>
              <a:rPr lang="en-US" sz="2200" b="1" dirty="0">
                <a:latin typeface="Times New Roman" pitchFamily="18" charset="0"/>
                <a:cs typeface="Times New Roman" pitchFamily="18" charset="0"/>
              </a:rPr>
              <a:t>(ii) </a:t>
            </a:r>
            <a:r>
              <a:rPr lang="en-US" sz="2200" b="1" dirty="0">
                <a:solidFill>
                  <a:srgbClr val="990000"/>
                </a:solidFill>
                <a:latin typeface="Times New Roman" pitchFamily="18" charset="0"/>
                <a:cs typeface="Times New Roman" pitchFamily="18" charset="0"/>
              </a:rPr>
              <a:t>Adiabatic Walls</a:t>
            </a:r>
            <a:r>
              <a:rPr lang="en-US" sz="2200" dirty="0">
                <a:solidFill>
                  <a:srgbClr val="990000"/>
                </a:solidFill>
                <a:latin typeface="Times New Roman" pitchFamily="18" charset="0"/>
                <a:cs typeface="Times New Roman" pitchFamily="18" charset="0"/>
              </a:rPr>
              <a:t> </a:t>
            </a:r>
            <a:r>
              <a:rPr lang="en-US" sz="2200" dirty="0">
                <a:latin typeface="Times New Roman" pitchFamily="18" charset="0"/>
                <a:cs typeface="Times New Roman" pitchFamily="18" charset="0"/>
              </a:rPr>
              <a:t>- These walls does not permit any heat to enter into the system or to come out of the system.</a:t>
            </a:r>
          </a:p>
        </p:txBody>
      </p:sp>
    </p:spTree>
    <p:extLst>
      <p:ext uri="{BB962C8B-B14F-4D97-AF65-F5344CB8AC3E}">
        <p14:creationId xmlns:p14="http://schemas.microsoft.com/office/powerpoint/2010/main" val="29487012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304800"/>
            <a:ext cx="8767159" cy="430887"/>
          </a:xfrm>
          <a:prstGeom prst="rect">
            <a:avLst/>
          </a:prstGeom>
          <a:solidFill>
            <a:schemeClr val="bg1"/>
          </a:solidFill>
        </p:spPr>
        <p:txBody>
          <a:bodyPr wrap="square" rtlCol="0">
            <a:spAutoFit/>
          </a:bodyPr>
          <a:lstStyle/>
          <a:p>
            <a:r>
              <a:rPr lang="en-US" sz="2200" dirty="0">
                <a:solidFill>
                  <a:srgbClr val="0000FF"/>
                </a:solidFill>
                <a:latin typeface="Times New Roman" panose="02020603050405020304" pitchFamily="18" charset="0"/>
                <a:cs typeface="Times New Roman" pitchFamily="18" charset="0"/>
              </a:rPr>
              <a:t>Classification of Thermodynamic </a:t>
            </a:r>
            <a:r>
              <a:rPr lang="en-US" sz="2200" dirty="0" smtClean="0">
                <a:solidFill>
                  <a:srgbClr val="0000FF"/>
                </a:solidFill>
                <a:latin typeface="Times New Roman" panose="02020603050405020304" pitchFamily="18" charset="0"/>
                <a:cs typeface="Times New Roman" pitchFamily="18" charset="0"/>
              </a:rPr>
              <a:t>Systems: </a:t>
            </a:r>
            <a:r>
              <a:rPr lang="en-US" sz="2200" dirty="0" smtClean="0">
                <a:solidFill>
                  <a:srgbClr val="C00000"/>
                </a:solidFill>
                <a:latin typeface="Times New Roman" pitchFamily="18" charset="0"/>
                <a:cs typeface="Times New Roman" pitchFamily="18" charset="0"/>
              </a:rPr>
              <a:t>Open, Closed, Isolated Systems</a:t>
            </a:r>
            <a:endParaRPr lang="en-US" sz="2200" dirty="0">
              <a:solidFill>
                <a:srgbClr val="C00000"/>
              </a:solidFill>
              <a:latin typeface="Times New Roman" pitchFamily="18" charset="0"/>
              <a:cs typeface="Times New Roman" pitchFamily="18" charset="0"/>
            </a:endParaRPr>
          </a:p>
        </p:txBody>
      </p:sp>
      <p:sp>
        <p:nvSpPr>
          <p:cNvPr id="4" name="Rectangle 3"/>
          <p:cNvSpPr/>
          <p:nvPr/>
        </p:nvSpPr>
        <p:spPr>
          <a:xfrm>
            <a:off x="294523" y="3418268"/>
            <a:ext cx="8326351" cy="3139321"/>
          </a:xfrm>
          <a:prstGeom prst="rect">
            <a:avLst/>
          </a:prstGeom>
        </p:spPr>
        <p:txBody>
          <a:bodyPr wrap="square">
            <a:spAutoFit/>
          </a:bodyPr>
          <a:lstStyle/>
          <a:p>
            <a:pPr algn="just"/>
            <a:r>
              <a:rPr lang="en-US" sz="2200" b="1" dirty="0">
                <a:solidFill>
                  <a:srgbClr val="0000FF"/>
                </a:solidFill>
                <a:latin typeface="Times New Roman" panose="02020603050405020304" pitchFamily="18" charset="0"/>
                <a:cs typeface="Times New Roman" pitchFamily="18" charset="0"/>
              </a:rPr>
              <a:t>Open System</a:t>
            </a:r>
            <a:r>
              <a:rPr lang="en-US" sz="2200" dirty="0">
                <a:latin typeface="Times New Roman" pitchFamily="18" charset="0"/>
                <a:cs typeface="Times New Roman" pitchFamily="18" charset="0"/>
              </a:rPr>
              <a:t>: Such a system, in which the exchange of both energy and matter is possible between the system and surroundings</a:t>
            </a:r>
            <a:r>
              <a:rPr lang="en-US" sz="2200" dirty="0" smtClean="0">
                <a:latin typeface="Times New Roman" pitchFamily="18" charset="0"/>
                <a:cs typeface="Times New Roman" pitchFamily="18" charset="0"/>
              </a:rPr>
              <a:t>.</a:t>
            </a:r>
            <a:r>
              <a:rPr lang="en-US" sz="2200" b="1" dirty="0">
                <a:latin typeface="Times New Roman" pitchFamily="18" charset="0"/>
                <a:cs typeface="Times New Roman" pitchFamily="18" charset="0"/>
              </a:rPr>
              <a:t> </a:t>
            </a:r>
            <a:endParaRPr lang="en-US" sz="2200" dirty="0">
              <a:latin typeface="Times New Roman" pitchFamily="18" charset="0"/>
              <a:cs typeface="Times New Roman" pitchFamily="18" charset="0"/>
            </a:endParaRPr>
          </a:p>
          <a:p>
            <a:pPr algn="just"/>
            <a:endParaRPr lang="en-US" sz="2200" b="1" dirty="0" smtClean="0">
              <a:latin typeface="Times New Roman" pitchFamily="18" charset="0"/>
              <a:cs typeface="Times New Roman" pitchFamily="18" charset="0"/>
            </a:endParaRPr>
          </a:p>
          <a:p>
            <a:pPr algn="just"/>
            <a:r>
              <a:rPr lang="en-US" sz="2200" b="1" dirty="0" smtClean="0">
                <a:solidFill>
                  <a:srgbClr val="0000FF"/>
                </a:solidFill>
                <a:latin typeface="Times New Roman" pitchFamily="18" charset="0"/>
                <a:cs typeface="Times New Roman" pitchFamily="18" charset="0"/>
              </a:rPr>
              <a:t>Closed </a:t>
            </a:r>
            <a:r>
              <a:rPr lang="en-US" sz="2200" b="1" dirty="0">
                <a:solidFill>
                  <a:srgbClr val="0000FF"/>
                </a:solidFill>
                <a:latin typeface="Times New Roman" pitchFamily="18" charset="0"/>
                <a:cs typeface="Times New Roman" pitchFamily="18" charset="0"/>
              </a:rPr>
              <a:t>System</a:t>
            </a:r>
            <a:r>
              <a:rPr lang="en-US" sz="2200" b="1" dirty="0">
                <a:latin typeface="Times New Roman" pitchFamily="18" charset="0"/>
                <a:cs typeface="Times New Roman" pitchFamily="18" charset="0"/>
              </a:rPr>
              <a:t>. </a:t>
            </a:r>
            <a:r>
              <a:rPr lang="en-US" sz="2200" dirty="0">
                <a:latin typeface="Times New Roman" pitchFamily="18" charset="0"/>
                <a:cs typeface="Times New Roman" pitchFamily="18" charset="0"/>
              </a:rPr>
              <a:t>Such a system, in which energy is exchanged with the surroundings, but no </a:t>
            </a:r>
            <a:r>
              <a:rPr lang="en-US" sz="2200" dirty="0" smtClean="0">
                <a:latin typeface="Times New Roman" pitchFamily="18" charset="0"/>
                <a:cs typeface="Times New Roman" pitchFamily="18" charset="0"/>
              </a:rPr>
              <a:t>matter </a:t>
            </a:r>
            <a:r>
              <a:rPr lang="en-US" sz="2200" dirty="0">
                <a:latin typeface="Times New Roman" pitchFamily="18" charset="0"/>
                <a:cs typeface="Times New Roman" pitchFamily="18" charset="0"/>
              </a:rPr>
              <a:t>is allowed to transfer across the boundaries. </a:t>
            </a:r>
            <a:endParaRPr lang="en-US" sz="2200" dirty="0" smtClean="0">
              <a:latin typeface="Times New Roman" pitchFamily="18" charset="0"/>
              <a:cs typeface="Times New Roman" pitchFamily="18" charset="0"/>
            </a:endParaRPr>
          </a:p>
          <a:p>
            <a:pPr algn="just"/>
            <a:endParaRPr lang="en-US" sz="2200" dirty="0">
              <a:latin typeface="Times New Roman" pitchFamily="18" charset="0"/>
              <a:cs typeface="Times New Roman" pitchFamily="18" charset="0"/>
            </a:endParaRPr>
          </a:p>
          <a:p>
            <a:pPr algn="just"/>
            <a:r>
              <a:rPr lang="en-US" sz="2200" b="1" dirty="0" smtClean="0">
                <a:solidFill>
                  <a:srgbClr val="0000FF"/>
                </a:solidFill>
                <a:latin typeface="Times New Roman" pitchFamily="18" charset="0"/>
                <a:cs typeface="Times New Roman" pitchFamily="18" charset="0"/>
              </a:rPr>
              <a:t>Isolated </a:t>
            </a:r>
            <a:r>
              <a:rPr lang="en-US" sz="2200" b="1" dirty="0">
                <a:solidFill>
                  <a:srgbClr val="0000FF"/>
                </a:solidFill>
                <a:latin typeface="Times New Roman" pitchFamily="18" charset="0"/>
                <a:cs typeface="Times New Roman" pitchFamily="18" charset="0"/>
              </a:rPr>
              <a:t>System</a:t>
            </a:r>
            <a:r>
              <a:rPr lang="en-US" sz="2200" b="1" dirty="0">
                <a:latin typeface="Times New Roman" pitchFamily="18" charset="0"/>
                <a:cs typeface="Times New Roman" pitchFamily="18" charset="0"/>
              </a:rPr>
              <a:t>. </a:t>
            </a:r>
            <a:r>
              <a:rPr lang="en-US" sz="2200" dirty="0">
                <a:latin typeface="Times New Roman" pitchFamily="18" charset="0"/>
                <a:cs typeface="Times New Roman" pitchFamily="18" charset="0"/>
              </a:rPr>
              <a:t>Such a system, which is totally enclosed by an adiabatic walls and no energy exchange is possible with the surroundings. There is also no transfer of matter across the boundaries.</a:t>
            </a:r>
          </a:p>
        </p:txBody>
      </p:sp>
      <p:sp>
        <p:nvSpPr>
          <p:cNvPr id="7" name="Slide Number Placeholder 6"/>
          <p:cNvSpPr>
            <a:spLocks noGrp="1"/>
          </p:cNvSpPr>
          <p:nvPr>
            <p:ph type="sldNum" sz="quarter" idx="12"/>
          </p:nvPr>
        </p:nvSpPr>
        <p:spPr>
          <a:xfrm>
            <a:off x="6230543" y="6519108"/>
            <a:ext cx="2536613" cy="365125"/>
          </a:xfrm>
        </p:spPr>
        <p:txBody>
          <a:bodyPr/>
          <a:lstStyle/>
          <a:p>
            <a:fld id="{CC5DE05E-FECD-4B84-8758-B62159AE60FE}" type="slidenum">
              <a:rPr lang="en-US" sz="2000" smtClean="0">
                <a:latin typeface="Times New Roman" panose="02020603050405020304" pitchFamily="18" charset="0"/>
                <a:cs typeface="Times New Roman" panose="02020603050405020304" pitchFamily="18" charset="0"/>
              </a:rPr>
              <a:t>5</a:t>
            </a:fld>
            <a:endParaRPr lang="en-US" sz="2000">
              <a:latin typeface="Times New Roman" panose="02020603050405020304" pitchFamily="18" charset="0"/>
              <a:cs typeface="Times New Roman" panose="02020603050405020304" pitchFamily="18" charset="0"/>
            </a:endParaRPr>
          </a:p>
        </p:txBody>
      </p:sp>
      <p:pic>
        <p:nvPicPr>
          <p:cNvPr id="3074" name="Picture 2" descr="Conservation of Energy - StickMan Physic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21945"/>
            <a:ext cx="3555717" cy="26667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nservation of Energy - StickMan Physic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466442" y="741486"/>
            <a:ext cx="3551314" cy="2663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0750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dissolv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dissolve">
                                      <p:cBhvr>
                                        <p:cTn id="12"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3540" y="1371600"/>
            <a:ext cx="8236918" cy="4114799"/>
          </a:xfrm>
          <a:prstGeom prst="rect">
            <a:avLst/>
          </a:prstGeom>
        </p:spPr>
      </p:pic>
    </p:spTree>
    <p:extLst>
      <p:ext uri="{BB962C8B-B14F-4D97-AF65-F5344CB8AC3E}">
        <p14:creationId xmlns:p14="http://schemas.microsoft.com/office/powerpoint/2010/main" val="13161581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375400" y="5975350"/>
            <a:ext cx="2444750" cy="365125"/>
          </a:xfrm>
        </p:spPr>
        <p:txBody>
          <a:bodyPr/>
          <a:lstStyle/>
          <a:p>
            <a:fld id="{CC5DE05E-FECD-4B84-8758-B62159AE60FE}" type="slidenum">
              <a:rPr lang="en-US" sz="2000" smtClean="0">
                <a:latin typeface="Times New Roman" panose="02020603050405020304" pitchFamily="18" charset="0"/>
                <a:cs typeface="Times New Roman" panose="02020603050405020304" pitchFamily="18" charset="0"/>
              </a:rPr>
              <a:t>7</a:t>
            </a:fld>
            <a:endParaRPr lang="en-US" sz="2000">
              <a:latin typeface="Times New Roman" panose="02020603050405020304" pitchFamily="18" charset="0"/>
              <a:cs typeface="Times New Roman" panose="02020603050405020304" pitchFamily="18" charset="0"/>
            </a:endParaRPr>
          </a:p>
        </p:txBody>
      </p:sp>
      <p:sp>
        <p:nvSpPr>
          <p:cNvPr id="3" name="Rectangle 2"/>
          <p:cNvSpPr/>
          <p:nvPr/>
        </p:nvSpPr>
        <p:spPr>
          <a:xfrm>
            <a:off x="298554" y="0"/>
            <a:ext cx="8521596" cy="2554545"/>
          </a:xfrm>
          <a:prstGeom prst="rect">
            <a:avLst/>
          </a:prstGeom>
        </p:spPr>
        <p:txBody>
          <a:bodyPr wrap="square">
            <a:spAutoFit/>
          </a:bodyPr>
          <a:lstStyle/>
          <a:p>
            <a:pPr algn="just"/>
            <a:r>
              <a:rPr lang="en-US" sz="2000" b="1" dirty="0">
                <a:latin typeface="Times New Roman" panose="02020603050405020304" pitchFamily="18" charset="0"/>
                <a:cs typeface="Times New Roman" pitchFamily="18" charset="0"/>
              </a:rPr>
              <a:t>Thermodynamic </a:t>
            </a:r>
            <a:r>
              <a:rPr lang="en-US" sz="2000" b="1" dirty="0" smtClean="0">
                <a:latin typeface="Times New Roman" pitchFamily="18" charset="0"/>
                <a:cs typeface="Times New Roman" pitchFamily="18" charset="0"/>
              </a:rPr>
              <a:t>Equilibrium</a:t>
            </a:r>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The state of a system is determined by variables of the system, such as pressure, temperature, volume and composition. If the variables change, the </a:t>
            </a:r>
            <a:r>
              <a:rPr lang="en-US" sz="2000" dirty="0" smtClean="0">
                <a:latin typeface="Times New Roman" pitchFamily="18" charset="0"/>
                <a:cs typeface="Times New Roman" pitchFamily="18" charset="0"/>
              </a:rPr>
              <a:t>system </a:t>
            </a:r>
            <a:r>
              <a:rPr lang="en-US" sz="2000" dirty="0">
                <a:latin typeface="Times New Roman" pitchFamily="18" charset="0"/>
                <a:cs typeface="Times New Roman" pitchFamily="18" charset="0"/>
              </a:rPr>
              <a:t>also </a:t>
            </a:r>
            <a:r>
              <a:rPr lang="en-US" sz="2000" dirty="0" smtClean="0">
                <a:latin typeface="Times New Roman" pitchFamily="18" charset="0"/>
                <a:cs typeface="Times New Roman" pitchFamily="18" charset="0"/>
              </a:rPr>
              <a:t>changes </a:t>
            </a:r>
            <a:r>
              <a:rPr lang="en-US" sz="2000" dirty="0">
                <a:latin typeface="Times New Roman" pitchFamily="18" charset="0"/>
                <a:cs typeface="Times New Roman" pitchFamily="18" charset="0"/>
              </a:rPr>
              <a:t>in its state. However on the other hand, if a complete uniformity in the magnitudes of the variables is required, a steady condition is obtained and the system is said to have attained equilibrium. For attaining complete equilibrium, there should be </a:t>
            </a:r>
            <a:r>
              <a:rPr lang="en-US" sz="2000" i="1" dirty="0">
                <a:latin typeface="Times New Roman" pitchFamily="18" charset="0"/>
                <a:cs typeface="Times New Roman" pitchFamily="18" charset="0"/>
              </a:rPr>
              <a:t>chemical, mechanical and thermal stability</a:t>
            </a:r>
            <a:r>
              <a:rPr lang="en-US" sz="2000" dirty="0">
                <a:latin typeface="Times New Roman" pitchFamily="18" charset="0"/>
                <a:cs typeface="Times New Roman" pitchFamily="18" charset="0"/>
              </a:rPr>
              <a:t>.</a:t>
            </a:r>
          </a:p>
        </p:txBody>
      </p:sp>
      <p:sp>
        <p:nvSpPr>
          <p:cNvPr id="4" name="Rectangle 3"/>
          <p:cNvSpPr/>
          <p:nvPr/>
        </p:nvSpPr>
        <p:spPr>
          <a:xfrm>
            <a:off x="298554" y="2667000"/>
            <a:ext cx="8521596" cy="3785652"/>
          </a:xfrm>
          <a:prstGeom prst="rect">
            <a:avLst/>
          </a:prstGeom>
        </p:spPr>
        <p:txBody>
          <a:bodyPr wrap="square">
            <a:spAutoFit/>
          </a:bodyPr>
          <a:lstStyle/>
          <a:p>
            <a:pPr algn="just"/>
            <a:r>
              <a:rPr lang="en-US" sz="2000" b="1" dirty="0">
                <a:latin typeface="Times New Roman" panose="02020603050405020304" pitchFamily="18" charset="0"/>
                <a:cs typeface="Times New Roman" pitchFamily="18" charset="0"/>
              </a:rPr>
              <a:t>Chemical Equilibrium. </a:t>
            </a:r>
            <a:r>
              <a:rPr lang="en-US" sz="2000" dirty="0">
                <a:solidFill>
                  <a:srgbClr val="002060"/>
                </a:solidFill>
                <a:latin typeface="Times New Roman" pitchFamily="18" charset="0"/>
                <a:cs typeface="Times New Roman" pitchFamily="18" charset="0"/>
              </a:rPr>
              <a:t>When the composition of the system remains fixed and definite, the system is said to be in chemical equilibrium.</a:t>
            </a:r>
          </a:p>
          <a:p>
            <a:pPr algn="just"/>
            <a:endParaRPr lang="en-US" sz="2000" dirty="0">
              <a:latin typeface="Times New Roman" pitchFamily="18" charset="0"/>
              <a:cs typeface="Times New Roman" pitchFamily="18" charset="0"/>
            </a:endParaRPr>
          </a:p>
          <a:p>
            <a:pPr algn="just"/>
            <a:r>
              <a:rPr lang="en-US" sz="2000" b="1" dirty="0" smtClean="0">
                <a:latin typeface="Times New Roman" pitchFamily="18" charset="0"/>
                <a:cs typeface="Times New Roman" pitchFamily="18" charset="0"/>
              </a:rPr>
              <a:t>Mechanical </a:t>
            </a:r>
            <a:r>
              <a:rPr lang="en-US" sz="2000" b="1" dirty="0">
                <a:latin typeface="Times New Roman" pitchFamily="18" charset="0"/>
                <a:cs typeface="Times New Roman" pitchFamily="18" charset="0"/>
              </a:rPr>
              <a:t>Equilibrium. </a:t>
            </a:r>
            <a:r>
              <a:rPr lang="en-US" sz="2000" dirty="0">
                <a:solidFill>
                  <a:srgbClr val="990000"/>
                </a:solidFill>
                <a:latin typeface="Times New Roman" pitchFamily="18" charset="0"/>
                <a:cs typeface="Times New Roman" pitchFamily="18" charset="0"/>
              </a:rPr>
              <a:t>When there is no unbalanced force is existing between the system and surroundings, the system is said to in mechanical equilibrium.</a:t>
            </a:r>
          </a:p>
          <a:p>
            <a:pPr algn="just"/>
            <a:endParaRPr lang="en-US" sz="2000"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Thermal Equilibrium. </a:t>
            </a:r>
            <a:r>
              <a:rPr lang="en-US" sz="2000" dirty="0">
                <a:solidFill>
                  <a:srgbClr val="7030A0"/>
                </a:solidFill>
                <a:latin typeface="Times New Roman" pitchFamily="18" charset="0"/>
                <a:cs typeface="Times New Roman" pitchFamily="18" charset="0"/>
              </a:rPr>
              <a:t>If the temperature is same throughout the system and identical with that of the surroundings, the system is said to be in thermal equilibrium.</a:t>
            </a:r>
          </a:p>
          <a:p>
            <a:pPr algn="just"/>
            <a:endParaRPr lang="en-US" sz="2000"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Thermodynamic Equilibrium. </a:t>
            </a:r>
            <a:r>
              <a:rPr lang="en-US" sz="2000" dirty="0">
                <a:solidFill>
                  <a:srgbClr val="993300"/>
                </a:solidFill>
                <a:latin typeface="Times New Roman" pitchFamily="18" charset="0"/>
                <a:cs typeface="Times New Roman" pitchFamily="18" charset="0"/>
              </a:rPr>
              <a:t>A system which is in chemical, mechanical and thermal equilibrium is said to be in thermodynamic equilibrium. </a:t>
            </a:r>
          </a:p>
        </p:txBody>
      </p:sp>
    </p:spTree>
    <p:extLst>
      <p:ext uri="{BB962C8B-B14F-4D97-AF65-F5344CB8AC3E}">
        <p14:creationId xmlns:p14="http://schemas.microsoft.com/office/powerpoint/2010/main" val="6099058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ermal Equilibrium - Key Stage Wiki"/>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64631" y="169065"/>
            <a:ext cx="3397769" cy="25908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hemistry - greenhouse-carbon and carbonates-equilibri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42938"/>
            <a:ext cx="3810000" cy="237172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648200" y="3276600"/>
            <a:ext cx="3733800" cy="646331"/>
          </a:xfrm>
          <a:prstGeom prst="rect">
            <a:avLst/>
          </a:prstGeom>
        </p:spPr>
        <p:txBody>
          <a:bodyPr wrap="square">
            <a:spAutoFit/>
          </a:bodyPr>
          <a:lstStyle/>
          <a:p>
            <a:r>
              <a:rPr lang="en-US" dirty="0"/>
              <a:t>chemistry - greenhouse-carbon and carbonates-equilibria.</a:t>
            </a:r>
          </a:p>
        </p:txBody>
      </p:sp>
      <p:sp>
        <p:nvSpPr>
          <p:cNvPr id="3" name="Rectangle 2"/>
          <p:cNvSpPr/>
          <p:nvPr/>
        </p:nvSpPr>
        <p:spPr>
          <a:xfrm>
            <a:off x="1402831" y="2909766"/>
            <a:ext cx="2362200" cy="369332"/>
          </a:xfrm>
          <a:prstGeom prst="rect">
            <a:avLst/>
          </a:prstGeom>
        </p:spPr>
        <p:txBody>
          <a:bodyPr wrap="square">
            <a:spAutoFit/>
          </a:bodyPr>
          <a:lstStyle/>
          <a:p>
            <a:r>
              <a:rPr lang="en-US" dirty="0" smtClean="0"/>
              <a:t>Thermal equilibrium</a:t>
            </a:r>
            <a:endParaRPr lang="en-US" dirty="0"/>
          </a:p>
        </p:txBody>
      </p:sp>
      <p:pic>
        <p:nvPicPr>
          <p:cNvPr id="4102" name="Picture 6" descr="Equilibrium GIFs - Get the best gif on GIFE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87116" y="3598734"/>
            <a:ext cx="2590800" cy="292760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194780" y="4821836"/>
            <a:ext cx="1616438" cy="646331"/>
          </a:xfrm>
          <a:prstGeom prst="rect">
            <a:avLst/>
          </a:prstGeom>
        </p:spPr>
        <p:txBody>
          <a:bodyPr wrap="square">
            <a:spAutoFit/>
          </a:bodyPr>
          <a:lstStyle/>
          <a:p>
            <a:r>
              <a:rPr lang="en-US" dirty="0" smtClean="0"/>
              <a:t>Mechanical equilibrium</a:t>
            </a:r>
            <a:endParaRPr lang="en-US" dirty="0"/>
          </a:p>
        </p:txBody>
      </p:sp>
      <p:pic>
        <p:nvPicPr>
          <p:cNvPr id="8" name="Picture 2" descr="First law thermodynamics - W+ W- by Joana Barreira - LottieFiles"/>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10200" y="3922931"/>
            <a:ext cx="2603407" cy="2603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04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dissolve">
                                      <p:cBhvr>
                                        <p:cTn id="7" dur="500"/>
                                        <p:tgtEl>
                                          <p:spTgt spid="410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animEffect transition="in" filter="dissolve">
                                      <p:cBhvr>
                                        <p:cTn id="15" dur="500"/>
                                        <p:tgtEl>
                                          <p:spTgt spid="410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C5DE05E-FECD-4B84-8758-B62159AE60FE}" type="slidenum">
              <a:rPr lang="en-US" smtClean="0"/>
              <a:t>9</a:t>
            </a:fld>
            <a:endParaRPr lang="en-US"/>
          </a:p>
        </p:txBody>
      </p:sp>
      <p:sp>
        <p:nvSpPr>
          <p:cNvPr id="3" name="Rectangle 2"/>
          <p:cNvSpPr/>
          <p:nvPr/>
        </p:nvSpPr>
        <p:spPr>
          <a:xfrm>
            <a:off x="228600" y="152400"/>
            <a:ext cx="8610600" cy="2677656"/>
          </a:xfrm>
          <a:prstGeom prst="rect">
            <a:avLst/>
          </a:prstGeom>
        </p:spPr>
        <p:txBody>
          <a:bodyPr wrap="square">
            <a:spAutoFit/>
          </a:bodyPr>
          <a:lstStyle/>
          <a:p>
            <a:pPr algn="just"/>
            <a:r>
              <a:rPr lang="en-US" sz="2400" b="1" dirty="0">
                <a:latin typeface="Times New Roman" pitchFamily="18" charset="0"/>
                <a:cs typeface="Times New Roman" pitchFamily="18" charset="0"/>
              </a:rPr>
              <a:t>Isochoric process: </a:t>
            </a:r>
            <a:r>
              <a:rPr lang="en-US" sz="2400" dirty="0">
                <a:latin typeface="Times New Roman" pitchFamily="18" charset="0"/>
                <a:cs typeface="Times New Roman" pitchFamily="18" charset="0"/>
              </a:rPr>
              <a:t>The process, in which changes in pressure and temperature take place in such a way that the volume of the system remains constant, is called isochoric process</a:t>
            </a:r>
            <a:r>
              <a:rPr lang="en-US" sz="2400" dirty="0" smtClean="0">
                <a:latin typeface="Times New Roman" pitchFamily="18" charset="0"/>
                <a:cs typeface="Times New Roman" pitchFamily="18" charset="0"/>
              </a:rPr>
              <a:t>.</a:t>
            </a:r>
          </a:p>
          <a:p>
            <a:pPr algn="just"/>
            <a:endParaRPr lang="en-US" sz="2400" dirty="0">
              <a:latin typeface="Times New Roman" pitchFamily="18" charset="0"/>
              <a:cs typeface="Times New Roman" pitchFamily="18" charset="0"/>
            </a:endParaRPr>
          </a:p>
          <a:p>
            <a:pPr algn="just"/>
            <a:r>
              <a:rPr lang="en-US" sz="2400" b="1" dirty="0">
                <a:latin typeface="Times New Roman" pitchFamily="18" charset="0"/>
                <a:cs typeface="Times New Roman" pitchFamily="18" charset="0"/>
              </a:rPr>
              <a:t>Isobaric process: </a:t>
            </a:r>
            <a:r>
              <a:rPr lang="en-US" sz="2400" dirty="0">
                <a:latin typeface="Times New Roman" pitchFamily="18" charset="0"/>
                <a:cs typeface="Times New Roman" pitchFamily="18" charset="0"/>
              </a:rPr>
              <a:t>The process in which change in volume and temperature of a gas take place at a constant pressure is called an isobaric process</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pic>
        <p:nvPicPr>
          <p:cNvPr id="80898" name="Picture 2" descr="Description: P-V diagram of isothermal, isobaric, isochoric and adiabatic process in a single figure."/>
          <p:cNvPicPr>
            <a:picLocks noChangeAspect="1" noChangeArrowheads="1"/>
          </p:cNvPicPr>
          <p:nvPr/>
        </p:nvPicPr>
        <p:blipFill>
          <a:blip r:embed="rId2">
            <a:lum bright="-4000" contrast="30000"/>
            <a:extLst>
              <a:ext uri="{28A0092B-C50C-407E-A947-70E740481C1C}">
                <a14:useLocalDpi xmlns:a14="http://schemas.microsoft.com/office/drawing/2010/main" val="0"/>
              </a:ext>
            </a:extLst>
          </a:blip>
          <a:srcRect/>
          <a:stretch>
            <a:fillRect/>
          </a:stretch>
        </p:blipFill>
        <p:spPr bwMode="auto">
          <a:xfrm>
            <a:off x="5332467" y="2830056"/>
            <a:ext cx="3354333" cy="3436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28600" y="2830056"/>
            <a:ext cx="5029200" cy="3785652"/>
          </a:xfrm>
          <a:prstGeom prst="rect">
            <a:avLst/>
          </a:prstGeom>
        </p:spPr>
        <p:txBody>
          <a:bodyPr wrap="square">
            <a:spAutoFit/>
          </a:bodyPr>
          <a:lstStyle/>
          <a:p>
            <a:pPr algn="just"/>
            <a:r>
              <a:rPr lang="en-US" sz="2400" b="1" dirty="0" smtClean="0">
                <a:latin typeface="Times New Roman" pitchFamily="18" charset="0"/>
                <a:cs typeface="Times New Roman" pitchFamily="18" charset="0"/>
              </a:rPr>
              <a:t>Isothermal </a:t>
            </a:r>
            <a:r>
              <a:rPr lang="en-US" sz="2400" b="1" dirty="0">
                <a:latin typeface="Times New Roman" pitchFamily="18" charset="0"/>
                <a:cs typeface="Times New Roman" pitchFamily="18" charset="0"/>
              </a:rPr>
              <a:t>process: </a:t>
            </a:r>
            <a:r>
              <a:rPr lang="en-US" sz="2400" dirty="0">
                <a:latin typeface="Times New Roman" pitchFamily="18" charset="0"/>
                <a:cs typeface="Times New Roman" pitchFamily="18" charset="0"/>
              </a:rPr>
              <a:t>The process in which change in pressure and volume takes place at a constant temperature, is called an isothermal change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r>
              <a:rPr lang="en-US" sz="2400" b="1" dirty="0" smtClean="0">
                <a:latin typeface="Times New Roman" pitchFamily="18" charset="0"/>
                <a:cs typeface="Times New Roman" pitchFamily="18" charset="0"/>
              </a:rPr>
              <a:t>Adiabatic </a:t>
            </a:r>
            <a:r>
              <a:rPr lang="en-US" sz="2400" b="1" dirty="0">
                <a:latin typeface="Times New Roman" pitchFamily="18" charset="0"/>
                <a:cs typeface="Times New Roman" pitchFamily="18" charset="0"/>
              </a:rPr>
              <a:t>process: </a:t>
            </a:r>
            <a:r>
              <a:rPr lang="en-US" sz="2400" dirty="0">
                <a:latin typeface="Times New Roman" pitchFamily="18" charset="0"/>
                <a:cs typeface="Times New Roman" pitchFamily="18" charset="0"/>
              </a:rPr>
              <a:t>The process in which change in pressure and volume and temperature takes place without any heat entering or leaving the system is called adiabatic change.</a:t>
            </a:r>
          </a:p>
        </p:txBody>
      </p:sp>
    </p:spTree>
    <p:extLst>
      <p:ext uri="{BB962C8B-B14F-4D97-AF65-F5344CB8AC3E}">
        <p14:creationId xmlns:p14="http://schemas.microsoft.com/office/powerpoint/2010/main" val="6673865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819</TotalTime>
  <Words>1062</Words>
  <Application>Microsoft Office PowerPoint</Application>
  <PresentationFormat>On-screen Show (4:3)</PresentationFormat>
  <Paragraphs>91</Paragraphs>
  <Slides>22</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22</vt:i4>
      </vt:variant>
    </vt:vector>
  </HeadingPairs>
  <TitlesOfParts>
    <vt:vector size="31" baseType="lpstr">
      <vt:lpstr>ＭＳ Ｐゴシック</vt:lpstr>
      <vt:lpstr>Arial</vt:lpstr>
      <vt:lpstr>Calibri</vt:lpstr>
      <vt:lpstr>MS Mincho</vt:lpstr>
      <vt:lpstr>Times New Roman</vt:lpstr>
      <vt:lpstr>Wingdings</vt:lpstr>
      <vt:lpstr>Office Theme</vt:lpstr>
      <vt:lpstr>Equation.DSMT4</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Eng-17</cp:lastModifiedBy>
  <cp:revision>135</cp:revision>
  <dcterms:created xsi:type="dcterms:W3CDTF">2023-01-06T05:35:04Z</dcterms:created>
  <dcterms:modified xsi:type="dcterms:W3CDTF">2025-02-26T06:48:02Z</dcterms:modified>
</cp:coreProperties>
</file>